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6" r:id="rId2"/>
    <p:sldId id="257" r:id="rId3"/>
    <p:sldId id="258" r:id="rId4"/>
    <p:sldId id="260" r:id="rId5"/>
    <p:sldId id="259"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0" d="100"/>
          <a:sy n="70" d="100"/>
        </p:scale>
        <p:origin x="96" y="29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ink/ink1.xml><?xml version="1.0" encoding="utf-8"?>
<inkml:ink xmlns:inkml="http://www.w3.org/2003/InkML">
  <inkml:definitions>
    <inkml:context xml:id="ctx0">
      <inkml:inkSource xml:id="inkSrc0">
        <inkml:traceFormat>
          <inkml:channel name="X" type="integer" max="3520" units="cm"/>
          <inkml:channel name="Y" type="integer" max="1984" units="cm"/>
          <inkml:channel name="T" type="integer" max="2.14748E9" units="dev"/>
        </inkml:traceFormat>
        <inkml:channelProperties>
          <inkml:channelProperty channel="X" name="resolution" value="127.53623" units="1/cm"/>
          <inkml:channelProperty channel="Y" name="resolution" value="128" units="1/cm"/>
          <inkml:channelProperty channel="T" name="resolution" value="1" units="1/dev"/>
        </inkml:channelProperties>
      </inkml:inkSource>
      <inkml:timestamp xml:id="ts0" timeString="2021-11-29T14:34:58.344"/>
    </inkml:context>
    <inkml:brush xml:id="br0">
      <inkml:brushProperty name="width" value="0.05292" units="cm"/>
      <inkml:brushProperty name="height" value="0.05292" units="cm"/>
      <inkml:brushProperty name="color" value="#FFC000"/>
    </inkml:brush>
  </inkml:definitions>
  <inkml:trace contextRef="#ctx0" brushRef="#br0">4553 14182 0,'0'0'0,"0"0"16,0 0-16,0 0 15,0 0-15,0 0 0,0 0 16,0-10-1,10 1-15,-10 9 0</inkml:trace>
  <inkml:trace contextRef="#ctx0" brushRef="#br0" timeOffset="187.5494">4794 14019 0,'0'0'0,"0"0"16,0 0-16,0 0 15,0 0-15,0 0 16,19-10-16,-19 10 16</inkml:trace>
  <inkml:trace contextRef="#ctx0" brushRef="#br0" timeOffset="360.7795">4746 13817 0,'0'0'16,"0"0"-16,0 0 15,0 0-15,0 0 16,0 0-16,19 0 15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7F604FF-1871-42A0-A186-59C7C5DCFC86}" type="datetimeFigureOut">
              <a:rPr lang="en-GB" smtClean="0"/>
              <a:t>29/11/2021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9644695-D80B-44A3-918D-3B37EA57C2D0}" type="slidenum">
              <a:rPr lang="en-GB" smtClean="0"/>
              <a:t>‹#›</a:t>
            </a:fld>
            <a:endParaRPr lang="en-GB"/>
          </a:p>
        </p:txBody>
      </p:sp>
    </p:spTree>
    <p:extLst>
      <p:ext uri="{BB962C8B-B14F-4D97-AF65-F5344CB8AC3E}">
        <p14:creationId xmlns:p14="http://schemas.microsoft.com/office/powerpoint/2010/main" val="15089195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644695-D80B-44A3-918D-3B37EA57C2D0}" type="slidenum">
              <a:rPr lang="en-GB" smtClean="0"/>
              <a:t>1</a:t>
            </a:fld>
            <a:endParaRPr lang="en-GB"/>
          </a:p>
        </p:txBody>
      </p:sp>
    </p:spTree>
    <p:extLst>
      <p:ext uri="{BB962C8B-B14F-4D97-AF65-F5344CB8AC3E}">
        <p14:creationId xmlns:p14="http://schemas.microsoft.com/office/powerpoint/2010/main" val="38676147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9644695-D80B-44A3-918D-3B37EA57C2D0}" type="slidenum">
              <a:rPr lang="en-GB" smtClean="0"/>
              <a:t>2</a:t>
            </a:fld>
            <a:endParaRPr lang="en-GB"/>
          </a:p>
        </p:txBody>
      </p:sp>
    </p:spTree>
    <p:extLst>
      <p:ext uri="{BB962C8B-B14F-4D97-AF65-F5344CB8AC3E}">
        <p14:creationId xmlns:p14="http://schemas.microsoft.com/office/powerpoint/2010/main" val="22271738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523198D-9052-4583-A95A-B72E51058E69}"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35399268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523198D-9052-4583-A95A-B72E51058E69}"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27014044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523198D-9052-4583-A95A-B72E51058E69}"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4597179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523198D-9052-4583-A95A-B72E51058E69}" type="datetimeFigureOut">
              <a:rPr lang="en-GB" smtClean="0"/>
              <a:t>29/11/2021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7694833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523198D-9052-4583-A95A-B72E51058E69}" type="datetimeFigureOut">
              <a:rPr lang="en-GB" smtClean="0"/>
              <a:t>29/11/2021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12691418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523198D-9052-4583-A95A-B72E51058E69}" type="datetimeFigureOut">
              <a:rPr lang="en-GB" smtClean="0"/>
              <a:t>29/11/2021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40966047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523198D-9052-4583-A95A-B72E51058E69}" type="datetimeFigureOut">
              <a:rPr lang="en-GB" smtClean="0"/>
              <a:t>29/11/2021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9968912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523198D-9052-4583-A95A-B72E51058E69}" type="datetimeFigureOut">
              <a:rPr lang="en-GB" smtClean="0"/>
              <a:t>29/11/2021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8800436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523198D-9052-4583-A95A-B72E51058E69}" type="datetimeFigureOut">
              <a:rPr lang="en-GB" smtClean="0"/>
              <a:t>29/11/2021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101788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523198D-9052-4583-A95A-B72E51058E69}"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36881616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523198D-9052-4583-A95A-B72E51058E69}" type="datetimeFigureOut">
              <a:rPr lang="en-GB" smtClean="0"/>
              <a:t>29/11/2021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166139-5FCD-427F-8532-938897920AE8}" type="slidenum">
              <a:rPr lang="en-GB" smtClean="0"/>
              <a:t>‹#›</a:t>
            </a:fld>
            <a:endParaRPr lang="en-GB"/>
          </a:p>
        </p:txBody>
      </p:sp>
    </p:spTree>
    <p:extLst>
      <p:ext uri="{BB962C8B-B14F-4D97-AF65-F5344CB8AC3E}">
        <p14:creationId xmlns:p14="http://schemas.microsoft.com/office/powerpoint/2010/main" val="21846497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23198D-9052-4583-A95A-B72E51058E69}" type="datetimeFigureOut">
              <a:rPr lang="en-GB" smtClean="0"/>
              <a:t>29/11/2021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166139-5FCD-427F-8532-938897920AE8}" type="slidenum">
              <a:rPr lang="en-GB" smtClean="0"/>
              <a:t>‹#›</a:t>
            </a:fld>
            <a:endParaRPr lang="en-GB"/>
          </a:p>
        </p:txBody>
      </p:sp>
    </p:spTree>
    <p:extLst>
      <p:ext uri="{BB962C8B-B14F-4D97-AF65-F5344CB8AC3E}">
        <p14:creationId xmlns:p14="http://schemas.microsoft.com/office/powerpoint/2010/main" val="29910540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2.emf"/></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55558" y="286603"/>
            <a:ext cx="9084979" cy="4189863"/>
          </a:xfrm>
        </p:spPr>
        <p:txBody>
          <a:bodyPr>
            <a:normAutofit fontScale="90000"/>
          </a:bodyPr>
          <a:lstStyle/>
          <a:p>
            <a:r>
              <a:rPr lang="en-GB" b="1" u="sng" dirty="0" smtClean="0"/>
              <a:t>Monday 22</a:t>
            </a:r>
            <a:r>
              <a:rPr lang="en-GB" b="1" u="sng" baseline="30000" dirty="0" smtClean="0"/>
              <a:t>nd</a:t>
            </a:r>
            <a:r>
              <a:rPr lang="en-GB" b="1" u="sng" dirty="0" smtClean="0"/>
              <a:t> November</a:t>
            </a:r>
            <a:br>
              <a:rPr lang="en-GB" b="1" u="sng" dirty="0" smtClean="0"/>
            </a:br>
            <a:r>
              <a:rPr lang="en-GB" b="1" u="sng" dirty="0" smtClean="0"/>
              <a:t/>
            </a:r>
            <a:br>
              <a:rPr lang="en-GB" b="1" u="sng" dirty="0" smtClean="0"/>
            </a:br>
            <a:r>
              <a:rPr lang="en-GB" b="1" u="sng" dirty="0" smtClean="0"/>
              <a:t>LO: How did the ancient Greeks influence life today</a:t>
            </a:r>
            <a:r>
              <a:rPr lang="en-GB" b="1" u="sng" dirty="0" smtClean="0"/>
              <a:t>?</a:t>
            </a:r>
            <a:br>
              <a:rPr lang="en-GB" b="1" u="sng" dirty="0" smtClean="0"/>
            </a:br>
            <a:endParaRPr lang="en-GB" b="1" u="sng" dirty="0"/>
          </a:p>
        </p:txBody>
      </p:sp>
    </p:spTree>
    <p:extLst>
      <p:ext uri="{BB962C8B-B14F-4D97-AF65-F5344CB8AC3E}">
        <p14:creationId xmlns:p14="http://schemas.microsoft.com/office/powerpoint/2010/main" val="36143954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WHO COULD VOTE?</a:t>
            </a:r>
            <a:endParaRPr lang="en-GB" dirty="0"/>
          </a:p>
        </p:txBody>
      </p:sp>
      <p:sp>
        <p:nvSpPr>
          <p:cNvPr id="3" name="Content Placeholder 2"/>
          <p:cNvSpPr>
            <a:spLocks noGrp="1"/>
          </p:cNvSpPr>
          <p:nvPr>
            <p:ph idx="1"/>
          </p:nvPr>
        </p:nvSpPr>
        <p:spPr/>
        <p:txBody>
          <a:bodyPr/>
          <a:lstStyle/>
          <a:p>
            <a:r>
              <a:rPr lang="en-GB" dirty="0"/>
              <a:t>In order to vote, you had to be a </a:t>
            </a:r>
            <a:r>
              <a:rPr lang="en-GB" dirty="0" smtClean="0"/>
              <a:t>citizen of Athens. </a:t>
            </a:r>
            <a:r>
              <a:rPr lang="en-GB" dirty="0"/>
              <a:t>However, not everyone who lived in Athens was a citizen. Only men who had completed their military training were counted as citizens.</a:t>
            </a:r>
            <a:br>
              <a:rPr lang="en-GB" dirty="0"/>
            </a:br>
            <a:r>
              <a:rPr lang="en-GB" dirty="0"/>
              <a:t/>
            </a:r>
            <a:br>
              <a:rPr lang="en-GB" dirty="0"/>
            </a:br>
            <a:endParaRPr lang="en-GB" dirty="0"/>
          </a:p>
        </p:txBody>
      </p:sp>
    </p:spTree>
    <p:extLst>
      <p:ext uri="{BB962C8B-B14F-4D97-AF65-F5344CB8AC3E}">
        <p14:creationId xmlns:p14="http://schemas.microsoft.com/office/powerpoint/2010/main" val="100774570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TYPES OF GOVERMENT</a:t>
            </a:r>
            <a:endParaRPr lang="en-GB" dirty="0"/>
          </a:p>
        </p:txBody>
      </p:sp>
      <p:sp>
        <p:nvSpPr>
          <p:cNvPr id="3" name="Content Placeholder 2"/>
          <p:cNvSpPr>
            <a:spLocks noGrp="1"/>
          </p:cNvSpPr>
          <p:nvPr>
            <p:ph idx="1"/>
          </p:nvPr>
        </p:nvSpPr>
        <p:spPr/>
        <p:txBody>
          <a:bodyPr/>
          <a:lstStyle/>
          <a:p>
            <a:pPr marL="0" indent="0">
              <a:buNone/>
            </a:pPr>
            <a:r>
              <a:rPr lang="en-GB" dirty="0"/>
              <a:t>There were three main types of government: </a:t>
            </a:r>
            <a:endParaRPr lang="en-GB" dirty="0" smtClean="0"/>
          </a:p>
          <a:p>
            <a:r>
              <a:rPr lang="en-GB" dirty="0" smtClean="0"/>
              <a:t>Democracy </a:t>
            </a:r>
            <a:r>
              <a:rPr lang="en-GB" dirty="0"/>
              <a:t>- A government ruled by the people, or assembly</a:t>
            </a:r>
            <a:r>
              <a:rPr lang="en-GB" dirty="0" smtClean="0"/>
              <a:t>.</a:t>
            </a:r>
          </a:p>
          <a:p>
            <a:r>
              <a:rPr lang="en-GB" dirty="0" smtClean="0"/>
              <a:t> </a:t>
            </a:r>
            <a:r>
              <a:rPr lang="en-GB" dirty="0"/>
              <a:t>Officials and leaders were elected and all citizens had a </a:t>
            </a:r>
            <a:r>
              <a:rPr lang="en-GB" dirty="0" smtClean="0"/>
              <a:t>say. Monarchy </a:t>
            </a:r>
            <a:r>
              <a:rPr lang="en-GB" dirty="0"/>
              <a:t>- A single ruler like a king</a:t>
            </a:r>
            <a:r>
              <a:rPr lang="en-GB" dirty="0" smtClean="0"/>
              <a:t>. </a:t>
            </a:r>
            <a:r>
              <a:rPr lang="en-GB" dirty="0"/>
              <a:t>In Athens this ruler was called a Tyrant</a:t>
            </a:r>
            <a:r>
              <a:rPr lang="en-GB" dirty="0" smtClean="0"/>
              <a:t>.</a:t>
            </a:r>
          </a:p>
          <a:p>
            <a:r>
              <a:rPr lang="en-GB" dirty="0" smtClean="0"/>
              <a:t> </a:t>
            </a:r>
            <a:r>
              <a:rPr lang="en-GB" dirty="0"/>
              <a:t>Oligarchy - When the government is ruled by a small group.</a:t>
            </a:r>
            <a:br>
              <a:rPr lang="en-GB" dirty="0"/>
            </a:br>
            <a:endParaRPr lang="en-GB" dirty="0"/>
          </a:p>
        </p:txBody>
      </p:sp>
    </p:spTree>
    <p:extLst>
      <p:ext uri="{BB962C8B-B14F-4D97-AF65-F5344CB8AC3E}">
        <p14:creationId xmlns:p14="http://schemas.microsoft.com/office/powerpoint/2010/main" val="268565766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ATHENIAN DEMOCRACY</a:t>
            </a:r>
            <a:endParaRPr lang="en-GB" dirty="0"/>
          </a:p>
        </p:txBody>
      </p:sp>
      <p:sp>
        <p:nvSpPr>
          <p:cNvPr id="3" name="Content Placeholder 2"/>
          <p:cNvSpPr>
            <a:spLocks noGrp="1"/>
          </p:cNvSpPr>
          <p:nvPr>
            <p:ph idx="1"/>
          </p:nvPr>
        </p:nvSpPr>
        <p:spPr>
          <a:xfrm>
            <a:off x="96982" y="1246909"/>
            <a:ext cx="10218016" cy="8023227"/>
          </a:xfrm>
        </p:spPr>
        <p:txBody>
          <a:bodyPr>
            <a:normAutofit/>
          </a:bodyPr>
          <a:lstStyle/>
          <a:p>
            <a:r>
              <a:rPr lang="en-GB" dirty="0"/>
              <a:t>Democracy in Ancient Greece was very direct. What this means is that all the citizens voted on all the laws. Rather than vote for representatives, like we do, each citizen was expected to vote for every </a:t>
            </a:r>
            <a:r>
              <a:rPr lang="en-GB" dirty="0" smtClean="0"/>
              <a:t>law.</a:t>
            </a:r>
            <a:r>
              <a:rPr lang="en-GB" dirty="0"/>
              <a:t/>
            </a:r>
            <a:br>
              <a:rPr lang="en-GB" dirty="0"/>
            </a:br>
            <a:endParaRPr lang="en-GB" dirty="0"/>
          </a:p>
        </p:txBody>
      </p:sp>
      <p:pic>
        <p:nvPicPr>
          <p:cNvPr id="2050" name="Picture 2" descr="Ancient Greek Democracy - HISTO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89564" y="2743200"/>
            <a:ext cx="4724401" cy="3920835"/>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mc:Choice xmlns:p14="http://schemas.microsoft.com/office/powerpoint/2010/main" Requires="p14">
          <p:contentPart p14:bwMode="auto" r:id="rId3">
            <p14:nvContentPartPr>
              <p14:cNvPr id="4" name="Ink 3"/>
              <p14:cNvContentPartPr/>
              <p14:nvPr/>
            </p14:nvContentPartPr>
            <p14:xfrm>
              <a:off x="1639080" y="4974120"/>
              <a:ext cx="93960" cy="131760"/>
            </p14:xfrm>
          </p:contentPart>
        </mc:Choice>
        <mc:Fallback>
          <p:pic>
            <p:nvPicPr>
              <p:cNvPr id="4" name="Ink 3"/>
              <p:cNvPicPr/>
              <p:nvPr/>
            </p:nvPicPr>
            <p:blipFill>
              <a:blip r:embed="rId4"/>
              <a:stretch>
                <a:fillRect/>
              </a:stretch>
            </p:blipFill>
            <p:spPr>
              <a:xfrm>
                <a:off x="1629720" y="4964760"/>
                <a:ext cx="112680" cy="150480"/>
              </a:xfrm>
              <a:prstGeom prst="rect">
                <a:avLst/>
              </a:prstGeom>
            </p:spPr>
          </p:pic>
        </mc:Fallback>
      </mc:AlternateContent>
    </p:spTree>
    <p:extLst>
      <p:ext uri="{BB962C8B-B14F-4D97-AF65-F5344CB8AC3E}">
        <p14:creationId xmlns:p14="http://schemas.microsoft.com/office/powerpoint/2010/main" val="3766965223"/>
      </p:ext>
    </p:extLst>
  </p:cSld>
  <p:clrMapOvr>
    <a:masterClrMapping/>
  </p:clrMapOvr>
  <p:transition spd="slow">
    <p:randomBar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THE EKKLESIA</a:t>
            </a:r>
            <a:endParaRPr lang="en-GB" dirty="0"/>
          </a:p>
        </p:txBody>
      </p:sp>
      <p:sp>
        <p:nvSpPr>
          <p:cNvPr id="3" name="Content Placeholder 2"/>
          <p:cNvSpPr>
            <a:spLocks noGrp="1"/>
          </p:cNvSpPr>
          <p:nvPr>
            <p:ph idx="1"/>
          </p:nvPr>
        </p:nvSpPr>
        <p:spPr/>
        <p:txBody>
          <a:bodyPr/>
          <a:lstStyle/>
          <a:p>
            <a:pPr marL="0" indent="0">
              <a:buNone/>
            </a:pPr>
            <a:r>
              <a:rPr lang="en-GB" dirty="0" smtClean="0"/>
              <a:t>Only male citizens could attend to the </a:t>
            </a:r>
            <a:r>
              <a:rPr lang="en-GB" dirty="0" err="1" smtClean="0"/>
              <a:t>pnyx.This</a:t>
            </a:r>
            <a:r>
              <a:rPr lang="en-GB" dirty="0" smtClean="0"/>
              <a:t> </a:t>
            </a:r>
            <a:r>
              <a:rPr lang="en-GB" dirty="0" smtClean="0"/>
              <a:t>is a picture of a broken </a:t>
            </a:r>
            <a:r>
              <a:rPr lang="en-GB" dirty="0" err="1" smtClean="0"/>
              <a:t>pnyx</a:t>
            </a:r>
            <a:r>
              <a:rPr lang="en-GB" dirty="0" err="1" smtClean="0"/>
              <a:t>.It</a:t>
            </a:r>
            <a:r>
              <a:rPr lang="en-GB" dirty="0" smtClean="0"/>
              <a:t> was built in </a:t>
            </a:r>
            <a:r>
              <a:rPr lang="en-GB" dirty="0" err="1" smtClean="0"/>
              <a:t>ancent</a:t>
            </a:r>
            <a:r>
              <a:rPr lang="en-GB" dirty="0" smtClean="0"/>
              <a:t> Greece. </a:t>
            </a:r>
          </a:p>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endParaRPr lang="en-GB" dirty="0"/>
          </a:p>
        </p:txBody>
      </p:sp>
      <p:pic>
        <p:nvPicPr>
          <p:cNvPr id="1026" name="Picture 2" descr="104 Pnyx Stock Photos, Pictures &amp;amp; Royalty-Free Images - iSto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26659" y="2696881"/>
            <a:ext cx="6892637" cy="4350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17712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Similarities today</a:t>
            </a:r>
            <a:endParaRPr lang="en-GB" dirty="0"/>
          </a:p>
        </p:txBody>
      </p:sp>
      <p:sp>
        <p:nvSpPr>
          <p:cNvPr id="3" name="Content Placeholder 2"/>
          <p:cNvSpPr>
            <a:spLocks noGrp="1"/>
          </p:cNvSpPr>
          <p:nvPr>
            <p:ph idx="1"/>
          </p:nvPr>
        </p:nvSpPr>
        <p:spPr/>
        <p:txBody>
          <a:bodyPr>
            <a:normAutofit/>
          </a:bodyPr>
          <a:lstStyle/>
          <a:p>
            <a:pPr marL="0" indent="0">
              <a:buNone/>
            </a:pPr>
            <a:r>
              <a:rPr lang="en-GB" sz="3600" dirty="0" smtClean="0"/>
              <a:t>One similarity is we still have Olympics' games today.</a:t>
            </a:r>
          </a:p>
          <a:p>
            <a:pPr marL="0" indent="0">
              <a:buNone/>
            </a:pPr>
            <a:r>
              <a:rPr lang="en-GB" sz="3600" dirty="0" smtClean="0"/>
              <a:t>We also do 26 miles in our marathon's which originally came from ancient Greece.</a:t>
            </a:r>
          </a:p>
          <a:p>
            <a:pPr marL="0" indent="0">
              <a:buNone/>
            </a:pPr>
            <a:r>
              <a:rPr lang="en-GB" sz="3600" dirty="0" smtClean="0"/>
              <a:t>And we also have temples and mosaic's.</a:t>
            </a:r>
          </a:p>
          <a:p>
            <a:pPr marL="0" indent="0">
              <a:buNone/>
            </a:pPr>
            <a:r>
              <a:rPr lang="en-GB" sz="3600" dirty="0" smtClean="0"/>
              <a:t>Some buildings in the UK have pillars like ancient Greek temples. </a:t>
            </a:r>
            <a:endParaRPr lang="en-GB" sz="3600" dirty="0"/>
          </a:p>
        </p:txBody>
      </p:sp>
    </p:spTree>
    <p:extLst>
      <p:ext uri="{BB962C8B-B14F-4D97-AF65-F5344CB8AC3E}">
        <p14:creationId xmlns:p14="http://schemas.microsoft.com/office/powerpoint/2010/main" val="299582878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140</TotalTime>
  <Words>248</Words>
  <Application>Microsoft Office PowerPoint</Application>
  <PresentationFormat>Widescreen</PresentationFormat>
  <Paragraphs>22</Paragraphs>
  <Slides>6</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vt:lpstr>
      <vt:lpstr>Monday 22nd November  LO: How did the ancient Greeks influence life today? </vt:lpstr>
      <vt:lpstr>WHO COULD VOTE?</vt:lpstr>
      <vt:lpstr>TYPES OF GOVERMENT</vt:lpstr>
      <vt:lpstr>ATHENIAN DEMOCRACY</vt:lpstr>
      <vt:lpstr>THE EKKLESIA</vt:lpstr>
      <vt:lpstr>Similarities today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22nd November  LO: How did the ancient Greeks influence life today?</dc:title>
  <dc:creator>Jimmy Allen</dc:creator>
  <cp:lastModifiedBy>Jack Taylor</cp:lastModifiedBy>
  <cp:revision>16</cp:revision>
  <dcterms:created xsi:type="dcterms:W3CDTF">2021-11-22T13:15:40Z</dcterms:created>
  <dcterms:modified xsi:type="dcterms:W3CDTF">2021-11-29T14:41:22Z</dcterms:modified>
</cp:coreProperties>
</file>