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sldIdLst>
    <p:sldId id="256" r:id="rId2"/>
    <p:sldId id="257" r:id="rId3"/>
    <p:sldId id="260" r:id="rId4"/>
    <p:sldId id="258" r:id="rId5"/>
    <p:sldId id="262" r:id="rId6"/>
    <p:sldId id="263" r:id="rId7"/>
    <p:sldId id="259" r:id="rId8"/>
    <p:sldId id="261" r:id="rId9"/>
    <p:sldId id="284" r:id="rId10"/>
    <p:sldId id="265" r:id="rId11"/>
    <p:sldId id="266" r:id="rId12"/>
    <p:sldId id="267" r:id="rId13"/>
    <p:sldId id="268" r:id="rId14"/>
    <p:sldId id="283" r:id="rId15"/>
    <p:sldId id="264"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397" autoAdjust="0"/>
    <p:restoredTop sz="94660"/>
  </p:normalViewPr>
  <p:slideViewPr>
    <p:cSldViewPr snapToGrid="0">
      <p:cViewPr varScale="1">
        <p:scale>
          <a:sx n="69" d="100"/>
          <a:sy n="69" d="100"/>
        </p:scale>
        <p:origin x="92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411204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546824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846662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873986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523198D-9052-4583-A95A-B72E51058E69}" type="datetimeFigureOut">
              <a:rPr lang="en-GB" smtClean="0"/>
              <a:t>29/11/2021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0352975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523198D-9052-4583-A95A-B72E51058E69}" type="datetimeFigureOut">
              <a:rPr lang="en-GB" smtClean="0"/>
              <a:t>29/11/2021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757730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23198D-9052-4583-A95A-B72E51058E69}" type="datetimeFigureOut">
              <a:rPr lang="en-GB" smtClean="0"/>
              <a:t>29/11/2021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403007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100622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598937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163310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878399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748320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546909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8451116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5221789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878341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523198D-9052-4583-A95A-B72E51058E69}" type="datetimeFigureOut">
              <a:rPr lang="en-GB" smtClean="0"/>
              <a:t>29/11/2021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0166139-5FCD-427F-8532-938897920AE8}" type="slidenum">
              <a:rPr lang="en-GB" smtClean="0"/>
              <a:t>‹#›</a:t>
            </a:fld>
            <a:endParaRPr lang="en-GB"/>
          </a:p>
        </p:txBody>
      </p:sp>
    </p:spTree>
    <p:extLst>
      <p:ext uri="{BB962C8B-B14F-4D97-AF65-F5344CB8AC3E}">
        <p14:creationId xmlns:p14="http://schemas.microsoft.com/office/powerpoint/2010/main" val="2181278185"/>
      </p:ext>
    </p:extLst>
  </p:cSld>
  <p:clrMap bg1="dk1" tx1="lt1" bg2="dk2" tx2="lt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 id="2147483876" r:id="rId12"/>
    <p:sldLayoutId id="2147483877" r:id="rId13"/>
    <p:sldLayoutId id="2147483878" r:id="rId14"/>
    <p:sldLayoutId id="2147483879" r:id="rId15"/>
    <p:sldLayoutId id="214748388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bbc.co.uk/bitesize/topics/z7nrydm/articles/z2ngf82"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8071" y="2992582"/>
            <a:ext cx="3228109" cy="333374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272430" y="527712"/>
            <a:ext cx="9144000" cy="1467343"/>
          </a:xfrm>
        </p:spPr>
        <p:txBody>
          <a:bodyPr>
            <a:normAutofit fontScale="90000"/>
          </a:bodyPr>
          <a:lstStyle/>
          <a:p>
            <a:r>
              <a:rPr lang="en-GB" sz="9600" b="1" u="sng" dirty="0" smtClean="0"/>
              <a:t>ARCHIMEDIES</a:t>
            </a:r>
            <a:endParaRPr lang="en-GB" sz="9600" b="1" u="sng" dirty="0"/>
          </a:p>
        </p:txBody>
      </p:sp>
    </p:spTree>
    <p:extLst>
      <p:ext uri="{BB962C8B-B14F-4D97-AF65-F5344CB8AC3E}">
        <p14:creationId xmlns:p14="http://schemas.microsoft.com/office/powerpoint/2010/main" val="36143954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t>             WHO HE IS ?</a:t>
            </a:r>
            <a:endParaRPr lang="en-GB" sz="5400" dirty="0"/>
          </a:p>
        </p:txBody>
      </p:sp>
      <p:sp>
        <p:nvSpPr>
          <p:cNvPr id="3" name="Content Placeholder 2"/>
          <p:cNvSpPr>
            <a:spLocks noGrp="1"/>
          </p:cNvSpPr>
          <p:nvPr>
            <p:ph idx="1"/>
          </p:nvPr>
        </p:nvSpPr>
        <p:spPr/>
        <p:txBody>
          <a:bodyPr>
            <a:noAutofit/>
          </a:bodyPr>
          <a:lstStyle/>
          <a:p>
            <a:r>
              <a:rPr lang="en-GB" sz="3200" b="1" dirty="0">
                <a:solidFill>
                  <a:schemeClr val="accent1"/>
                </a:solidFill>
              </a:rPr>
              <a:t>Archimedes of Syracuse was a Greek mathematician, physicist, engineer, astronomer, and inventor. Although few details of his life are known, he is regarded as one of the leading scientists in classical antiquity. Considered to be the greatest mathematician of ancient history, and one of the greatest of all time</a:t>
            </a:r>
          </a:p>
        </p:txBody>
      </p:sp>
    </p:spTree>
    <p:extLst>
      <p:ext uri="{BB962C8B-B14F-4D97-AF65-F5344CB8AC3E}">
        <p14:creationId xmlns:p14="http://schemas.microsoft.com/office/powerpoint/2010/main" val="100774570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                   WHEN HE LIVED</a:t>
            </a:r>
            <a:endParaRPr lang="en-GB" dirty="0"/>
          </a:p>
        </p:txBody>
      </p:sp>
      <p:sp>
        <p:nvSpPr>
          <p:cNvPr id="4" name="Content Placeholder 3"/>
          <p:cNvSpPr>
            <a:spLocks noGrp="1"/>
          </p:cNvSpPr>
          <p:nvPr>
            <p:ph idx="1"/>
          </p:nvPr>
        </p:nvSpPr>
        <p:spPr/>
        <p:txBody>
          <a:bodyPr>
            <a:normAutofit/>
          </a:bodyPr>
          <a:lstStyle/>
          <a:p>
            <a:r>
              <a:rPr lang="en-GB" sz="2800" b="1" dirty="0">
                <a:solidFill>
                  <a:schemeClr val="accent1"/>
                </a:solidFill>
              </a:rPr>
              <a:t>Archimedes was born c. 287 BC in the seaport city of Syracuse, Sicily, at that time a self-governing colony in Magna Graecia. The date of birth is based on a statement by the Byzantine Greek historian John </a:t>
            </a:r>
            <a:r>
              <a:rPr lang="en-GB" sz="2800" b="1" dirty="0" err="1">
                <a:solidFill>
                  <a:schemeClr val="accent1"/>
                </a:solidFill>
              </a:rPr>
              <a:t>Tzetzes</a:t>
            </a:r>
            <a:r>
              <a:rPr lang="en-GB" sz="2800" b="1" dirty="0">
                <a:solidFill>
                  <a:schemeClr val="accent1"/>
                </a:solidFill>
              </a:rPr>
              <a:t> that Archimedes lived for 75 years</a:t>
            </a:r>
          </a:p>
        </p:txBody>
      </p:sp>
    </p:spTree>
    <p:extLst>
      <p:ext uri="{BB962C8B-B14F-4D97-AF65-F5344CB8AC3E}">
        <p14:creationId xmlns:p14="http://schemas.microsoft.com/office/powerpoint/2010/main" val="16397053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5400" dirty="0" smtClean="0"/>
              <a:t>THE BATH IDEA</a:t>
            </a:r>
            <a:endParaRPr lang="en-GB" sz="5400" dirty="0"/>
          </a:p>
        </p:txBody>
      </p:sp>
      <p:sp>
        <p:nvSpPr>
          <p:cNvPr id="3" name="Content Placeholder 2"/>
          <p:cNvSpPr>
            <a:spLocks noGrp="1"/>
          </p:cNvSpPr>
          <p:nvPr>
            <p:ph idx="1"/>
          </p:nvPr>
        </p:nvSpPr>
        <p:spPr/>
        <p:txBody>
          <a:bodyPr>
            <a:normAutofit fontScale="92500" lnSpcReduction="10000"/>
          </a:bodyPr>
          <a:lstStyle/>
          <a:p>
            <a:pPr marL="0" indent="0">
              <a:buNone/>
            </a:pPr>
            <a:r>
              <a:rPr lang="en-GB" sz="2400" b="1" dirty="0" smtClean="0">
                <a:solidFill>
                  <a:schemeClr val="accent1"/>
                </a:solidFill>
              </a:rPr>
              <a:t>The king asked if Archimedes would see if his crown was made out </a:t>
            </a:r>
            <a:r>
              <a:rPr lang="en-GB" sz="2400" b="1" dirty="0">
                <a:solidFill>
                  <a:schemeClr val="accent1"/>
                </a:solidFill>
              </a:rPr>
              <a:t>of </a:t>
            </a:r>
            <a:r>
              <a:rPr lang="en-GB" sz="2400" b="1" dirty="0" smtClean="0">
                <a:solidFill>
                  <a:schemeClr val="accent1"/>
                </a:solidFill>
              </a:rPr>
              <a:t>gold. It </a:t>
            </a:r>
            <a:r>
              <a:rPr lang="en-GB" sz="2400" b="1" dirty="0">
                <a:solidFill>
                  <a:schemeClr val="accent1"/>
                </a:solidFill>
              </a:rPr>
              <a:t>was a challenging task, as the precious crown could not be damaged in any way. The idea that saved Archimedes came to him in the bathtub. The bathtub was almost full. When Archimedes slipped into it, the bathtub began to overflow. Archimedes noticed that the volume of the water overflowed corresponded approximately to the volume of his own body. He concluded. The volume of bodies and even their density could be calculated by the volume of water they displaced. He realized that he could use the water method to determine mathematically whether or not the crown was of pure gold.</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9047018" y="4262672"/>
            <a:ext cx="3020291" cy="2401364"/>
          </a:xfrm>
          <a:prstGeom prst="rect">
            <a:avLst/>
          </a:prstGeom>
        </p:spPr>
      </p:pic>
    </p:spTree>
    <p:extLst>
      <p:ext uri="{BB962C8B-B14F-4D97-AF65-F5344CB8AC3E}">
        <p14:creationId xmlns:p14="http://schemas.microsoft.com/office/powerpoint/2010/main" val="13964763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5400" dirty="0" smtClean="0"/>
              <a:t>HEAT RAY</a:t>
            </a:r>
            <a:endParaRPr lang="en-GB" sz="5400" dirty="0"/>
          </a:p>
        </p:txBody>
      </p:sp>
      <p:pic>
        <p:nvPicPr>
          <p:cNvPr id="4" name="Content Placeholder 3"/>
          <p:cNvPicPr>
            <a:picLocks noGrp="1" noChangeAspect="1"/>
          </p:cNvPicPr>
          <p:nvPr>
            <p:ph idx="1"/>
          </p:nvPr>
        </p:nvPicPr>
        <p:blipFill>
          <a:blip r:embed="rId2"/>
          <a:stretch>
            <a:fillRect/>
          </a:stretch>
        </p:blipFill>
        <p:spPr>
          <a:xfrm>
            <a:off x="6096000" y="2188296"/>
            <a:ext cx="5247647" cy="3881437"/>
          </a:xfrm>
          <a:prstGeom prst="rect">
            <a:avLst/>
          </a:prstGeom>
        </p:spPr>
      </p:pic>
      <p:sp>
        <p:nvSpPr>
          <p:cNvPr id="5" name="TextBox 4"/>
          <p:cNvSpPr txBox="1"/>
          <p:nvPr/>
        </p:nvSpPr>
        <p:spPr>
          <a:xfrm>
            <a:off x="318654" y="2605520"/>
            <a:ext cx="5569527" cy="3046988"/>
          </a:xfrm>
          <a:prstGeom prst="rect">
            <a:avLst/>
          </a:prstGeom>
          <a:noFill/>
        </p:spPr>
        <p:txBody>
          <a:bodyPr wrap="square" rtlCol="0">
            <a:spAutoFit/>
          </a:bodyPr>
          <a:lstStyle/>
          <a:p>
            <a:r>
              <a:rPr lang="en-GB" sz="2400" dirty="0">
                <a:solidFill>
                  <a:schemeClr val="accent1"/>
                </a:solidFill>
              </a:rPr>
              <a:t>Centuries later, </a:t>
            </a:r>
            <a:r>
              <a:rPr lang="en-GB" sz="2400" dirty="0" err="1">
                <a:solidFill>
                  <a:schemeClr val="accent1"/>
                </a:solidFill>
              </a:rPr>
              <a:t>Anthemius</a:t>
            </a:r>
            <a:r>
              <a:rPr lang="en-GB" sz="2400" dirty="0">
                <a:solidFill>
                  <a:schemeClr val="accent1"/>
                </a:solidFill>
              </a:rPr>
              <a:t> of </a:t>
            </a:r>
            <a:r>
              <a:rPr lang="en-GB" sz="2400" dirty="0" err="1">
                <a:solidFill>
                  <a:schemeClr val="accent1"/>
                </a:solidFill>
              </a:rPr>
              <a:t>Tralles</a:t>
            </a:r>
            <a:r>
              <a:rPr lang="en-GB" sz="2400" dirty="0">
                <a:solidFill>
                  <a:schemeClr val="accent1"/>
                </a:solidFill>
              </a:rPr>
              <a:t> mentions burning-glasses as Archimedes' weapon. The device, sometimes called </a:t>
            </a:r>
            <a:r>
              <a:rPr lang="en-GB" sz="2400" dirty="0" smtClean="0">
                <a:solidFill>
                  <a:schemeClr val="accent1"/>
                </a:solidFill>
              </a:rPr>
              <a:t> Archimedes </a:t>
            </a:r>
            <a:r>
              <a:rPr lang="en-GB" sz="2400" dirty="0">
                <a:solidFill>
                  <a:schemeClr val="accent1"/>
                </a:solidFill>
              </a:rPr>
              <a:t>heat </a:t>
            </a:r>
            <a:r>
              <a:rPr lang="en-GB" sz="2400" dirty="0" smtClean="0">
                <a:solidFill>
                  <a:schemeClr val="accent1"/>
                </a:solidFill>
              </a:rPr>
              <a:t>ray</a:t>
            </a:r>
            <a:r>
              <a:rPr lang="en-GB" sz="2400" dirty="0">
                <a:solidFill>
                  <a:schemeClr val="accent1"/>
                </a:solidFill>
              </a:rPr>
              <a:t>,</a:t>
            </a:r>
            <a:r>
              <a:rPr lang="en-GB" sz="2400" dirty="0" smtClean="0">
                <a:solidFill>
                  <a:schemeClr val="accent1"/>
                </a:solidFill>
              </a:rPr>
              <a:t> </a:t>
            </a:r>
            <a:r>
              <a:rPr lang="en-GB" sz="2400" dirty="0">
                <a:solidFill>
                  <a:schemeClr val="accent1"/>
                </a:solidFill>
              </a:rPr>
              <a:t>was </a:t>
            </a:r>
            <a:r>
              <a:rPr lang="en-GB" sz="2400" b="1" dirty="0">
                <a:solidFill>
                  <a:schemeClr val="accent1"/>
                </a:solidFill>
              </a:rPr>
              <a:t>used to focus sunlight onto approaching ships, causing them to catch fire</a:t>
            </a:r>
            <a:r>
              <a:rPr lang="en-GB" sz="2400" dirty="0" smtClean="0">
                <a:solidFill>
                  <a:schemeClr val="accent1"/>
                </a:solidFill>
              </a:rPr>
              <a:t>.  He used this in battle to stop ships invading</a:t>
            </a:r>
            <a:endParaRPr lang="en-GB" sz="2400" dirty="0">
              <a:solidFill>
                <a:schemeClr val="accent1"/>
              </a:solidFill>
            </a:endParaRPr>
          </a:p>
        </p:txBody>
      </p:sp>
    </p:spTree>
    <p:extLst>
      <p:ext uri="{BB962C8B-B14F-4D97-AF65-F5344CB8AC3E}">
        <p14:creationId xmlns:p14="http://schemas.microsoft.com/office/powerpoint/2010/main" val="154778432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4800" dirty="0" smtClean="0"/>
              <a:t>DEMOCRACYS</a:t>
            </a:r>
            <a:endParaRPr lang="en-GB" sz="4800" dirty="0"/>
          </a:p>
        </p:txBody>
      </p:sp>
      <p:pic>
        <p:nvPicPr>
          <p:cNvPr id="4" name="Content Placeholder 3"/>
          <p:cNvPicPr>
            <a:picLocks noGrp="1" noChangeAspect="1"/>
          </p:cNvPicPr>
          <p:nvPr>
            <p:ph idx="1"/>
          </p:nvPr>
        </p:nvPicPr>
        <p:blipFill>
          <a:blip r:embed="rId2"/>
          <a:stretch>
            <a:fillRect/>
          </a:stretch>
        </p:blipFill>
        <p:spPr>
          <a:xfrm>
            <a:off x="6314122" y="1930400"/>
            <a:ext cx="4464714" cy="2972224"/>
          </a:xfrm>
          <a:prstGeom prst="rect">
            <a:avLst/>
          </a:prstGeom>
        </p:spPr>
      </p:pic>
      <p:sp>
        <p:nvSpPr>
          <p:cNvPr id="5" name="TextBox 4"/>
          <p:cNvSpPr txBox="1"/>
          <p:nvPr/>
        </p:nvSpPr>
        <p:spPr>
          <a:xfrm>
            <a:off x="1051407" y="1930400"/>
            <a:ext cx="5016884" cy="3108543"/>
          </a:xfrm>
          <a:prstGeom prst="rect">
            <a:avLst/>
          </a:prstGeom>
          <a:noFill/>
        </p:spPr>
        <p:txBody>
          <a:bodyPr wrap="square" rtlCol="0">
            <a:spAutoFit/>
          </a:bodyPr>
          <a:lstStyle/>
          <a:p>
            <a:r>
              <a:rPr lang="en-GB" sz="2800" dirty="0">
                <a:solidFill>
                  <a:schemeClr val="accent1"/>
                </a:solidFill>
              </a:rPr>
              <a:t>Ancient Greek civilization flourished from the period following Mycenaean civilization, which ended about 1200 BCE, to the death of Alexander the Great, in 323 BCE.</a:t>
            </a:r>
          </a:p>
        </p:txBody>
      </p:sp>
    </p:spTree>
    <p:extLst>
      <p:ext uri="{BB962C8B-B14F-4D97-AF65-F5344CB8AC3E}">
        <p14:creationId xmlns:p14="http://schemas.microsoft.com/office/powerpoint/2010/main" val="273250314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5400" dirty="0" smtClean="0"/>
              <a:t>THE PNYX</a:t>
            </a:r>
            <a:endParaRPr lang="en-GB" sz="5400" dirty="0"/>
          </a:p>
        </p:txBody>
      </p:sp>
      <p:sp>
        <p:nvSpPr>
          <p:cNvPr id="3" name="Content Placeholder 2"/>
          <p:cNvSpPr>
            <a:spLocks noGrp="1"/>
          </p:cNvSpPr>
          <p:nvPr>
            <p:ph idx="1"/>
          </p:nvPr>
        </p:nvSpPr>
        <p:spPr/>
        <p:txBody>
          <a:bodyPr>
            <a:normAutofit fontScale="92500" lnSpcReduction="10000"/>
          </a:bodyPr>
          <a:lstStyle/>
          <a:p>
            <a:r>
              <a:rPr lang="en-GB" sz="2000" b="1" dirty="0">
                <a:solidFill>
                  <a:schemeClr val="accent1"/>
                </a:solidFill>
              </a:rPr>
              <a:t>In ancient Athens, citizens would gather together on a dusty hill called the Pnyx. Here they would decide the All 30,000 citizens were men. Women and enslaved people didn't get a say. A citizen could speak for the time it took water to run from one jar into another. When this water clock ran out, it was someone else’s </a:t>
            </a:r>
            <a:r>
              <a:rPr lang="en-GB" sz="2000" b="1" dirty="0" smtClean="0">
                <a:solidFill>
                  <a:schemeClr val="accent1"/>
                </a:solidFill>
              </a:rPr>
              <a:t>turn.  A </a:t>
            </a:r>
            <a:r>
              <a:rPr lang="en-GB" sz="2000" b="1" dirty="0">
                <a:solidFill>
                  <a:schemeClr val="accent1"/>
                </a:solidFill>
              </a:rPr>
              <a:t>jury of 500 citizens decided if someone was guilty of law-breaking. Punishments included death. Citizens could also vote to get rid of people they disliked. Each man wrote a name on a broken bit of pottery called an ‘ostracon’. Anyone named more than 600 times got kicked out of the </a:t>
            </a:r>
            <a:r>
              <a:rPr lang="en-GB" sz="2000" b="1" dirty="0" smtClean="0">
                <a:solidFill>
                  <a:schemeClr val="accent1"/>
                </a:solidFill>
              </a:rPr>
              <a:t>city.  city’s </a:t>
            </a:r>
            <a:r>
              <a:rPr lang="en-GB" sz="2000" b="1" dirty="0">
                <a:solidFill>
                  <a:schemeClr val="accent1"/>
                </a:solidFill>
              </a:rPr>
              <a:t>laws and who should sit on its ruling council</a:t>
            </a:r>
            <a:r>
              <a:rPr lang="en-GB" sz="2000" b="1" dirty="0" smtClean="0">
                <a:solidFill>
                  <a:schemeClr val="accent1"/>
                </a:solidFill>
              </a:rPr>
              <a:t>.</a:t>
            </a:r>
            <a:r>
              <a:rPr lang="en-GB" sz="2000" b="1" dirty="0">
                <a:solidFill>
                  <a:schemeClr val="accent1"/>
                </a:solidFill>
              </a:rPr>
              <a:t> This ostracon has the name 'Themistocles' written on it. He led the Athenian navy in the war with Persia, but was later ostracised (banished</a:t>
            </a:r>
            <a:r>
              <a:rPr lang="en-GB" sz="2000" dirty="0">
                <a:solidFill>
                  <a:schemeClr val="accent1"/>
                </a:solidFill>
              </a:rPr>
              <a:t>).</a:t>
            </a:r>
          </a:p>
          <a:p>
            <a:r>
              <a:rPr lang="en-GB" dirty="0">
                <a:hlinkClick r:id="rId2"/>
              </a:rPr>
              <a:t/>
            </a:r>
            <a:br>
              <a:rPr lang="en-GB" dirty="0">
                <a:hlinkClick r:id="rId2"/>
              </a:rPr>
            </a:br>
            <a:endParaRPr lang="en-GB" dirty="0" smtClean="0"/>
          </a:p>
        </p:txBody>
      </p:sp>
      <p:pic>
        <p:nvPicPr>
          <p:cNvPr id="5" name="Picture 4"/>
          <p:cNvPicPr>
            <a:picLocks noChangeAspect="1"/>
          </p:cNvPicPr>
          <p:nvPr/>
        </p:nvPicPr>
        <p:blipFill>
          <a:blip r:embed="rId3"/>
          <a:stretch>
            <a:fillRect/>
          </a:stretch>
        </p:blipFill>
        <p:spPr>
          <a:xfrm>
            <a:off x="9274002" y="4643246"/>
            <a:ext cx="2738321" cy="2051098"/>
          </a:xfrm>
          <a:prstGeom prst="rect">
            <a:avLst/>
          </a:prstGeom>
        </p:spPr>
      </p:pic>
    </p:spTree>
    <p:extLst>
      <p:ext uri="{BB962C8B-B14F-4D97-AF65-F5344CB8AC3E}">
        <p14:creationId xmlns:p14="http://schemas.microsoft.com/office/powerpoint/2010/main" val="153581511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t>            OSTRACON</a:t>
            </a:r>
            <a:endParaRPr lang="en-GB" sz="5400" dirty="0"/>
          </a:p>
        </p:txBody>
      </p:sp>
      <p:sp>
        <p:nvSpPr>
          <p:cNvPr id="3" name="Content Placeholder 2"/>
          <p:cNvSpPr>
            <a:spLocks noGrp="1"/>
          </p:cNvSpPr>
          <p:nvPr>
            <p:ph idx="1"/>
          </p:nvPr>
        </p:nvSpPr>
        <p:spPr/>
        <p:txBody>
          <a:bodyPr/>
          <a:lstStyle/>
          <a:p>
            <a:r>
              <a:rPr lang="en-GB" dirty="0">
                <a:solidFill>
                  <a:schemeClr val="accent1"/>
                </a:solidFill>
              </a:rPr>
              <a:t>An </a:t>
            </a:r>
            <a:r>
              <a:rPr lang="en-GB" b="1" dirty="0" smtClean="0">
                <a:solidFill>
                  <a:schemeClr val="accent1"/>
                </a:solidFill>
              </a:rPr>
              <a:t>ostracon</a:t>
            </a:r>
            <a:r>
              <a:rPr lang="en-GB" dirty="0" smtClean="0">
                <a:solidFill>
                  <a:schemeClr val="accent1"/>
                </a:solidFill>
              </a:rPr>
              <a:t> </a:t>
            </a:r>
            <a:r>
              <a:rPr lang="en-GB" dirty="0">
                <a:solidFill>
                  <a:schemeClr val="accent1"/>
                </a:solidFill>
              </a:rPr>
              <a:t>is a piece of pottery, usually broken off from a vase or other earthenware vessel. </a:t>
            </a:r>
            <a:r>
              <a:rPr lang="en-GB" dirty="0" smtClean="0">
                <a:solidFill>
                  <a:schemeClr val="accent1"/>
                </a:solidFill>
              </a:rPr>
              <a:t>In an </a:t>
            </a:r>
            <a:r>
              <a:rPr lang="en-GB" dirty="0" err="1" smtClean="0">
                <a:solidFill>
                  <a:schemeClr val="accent1"/>
                </a:solidFill>
              </a:rPr>
              <a:t>archologicalor</a:t>
            </a:r>
            <a:r>
              <a:rPr lang="en-GB" dirty="0">
                <a:solidFill>
                  <a:schemeClr val="accent1"/>
                </a:solidFill>
              </a:rPr>
              <a:t> epigraphical context, </a:t>
            </a:r>
            <a:r>
              <a:rPr lang="en-GB" i="1" dirty="0">
                <a:solidFill>
                  <a:schemeClr val="accent1"/>
                </a:solidFill>
              </a:rPr>
              <a:t>ostraca</a:t>
            </a:r>
            <a:r>
              <a:rPr lang="en-GB" dirty="0">
                <a:solidFill>
                  <a:schemeClr val="accent1"/>
                </a:solidFill>
              </a:rPr>
              <a:t> refer to sherds or even small pieces of stone that have writing scratched into them.</a:t>
            </a:r>
          </a:p>
        </p:txBody>
      </p:sp>
      <p:pic>
        <p:nvPicPr>
          <p:cNvPr id="4" name="Picture 3"/>
          <p:cNvPicPr>
            <a:picLocks noChangeAspect="1"/>
          </p:cNvPicPr>
          <p:nvPr/>
        </p:nvPicPr>
        <p:blipFill>
          <a:blip r:embed="rId2"/>
          <a:stretch>
            <a:fillRect/>
          </a:stretch>
        </p:blipFill>
        <p:spPr>
          <a:xfrm>
            <a:off x="4975668" y="3484851"/>
            <a:ext cx="3497407" cy="2274082"/>
          </a:xfrm>
          <a:prstGeom prst="rect">
            <a:avLst/>
          </a:prstGeom>
        </p:spPr>
      </p:pic>
    </p:spTree>
    <p:extLst>
      <p:ext uri="{BB962C8B-B14F-4D97-AF65-F5344CB8AC3E}">
        <p14:creationId xmlns:p14="http://schemas.microsoft.com/office/powerpoint/2010/main" val="324522142"/>
      </p:ext>
    </p:extLst>
  </p:cSld>
  <p:clrMapOvr>
    <a:masterClrMapping/>
  </p:clrMapOvr>
  <p:transition spd="slow">
    <p:wheel spokes="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pic>
        <p:nvPicPr>
          <p:cNvPr id="4" name="Content Placeholder 3"/>
          <p:cNvPicPr>
            <a:picLocks noGrp="1" noChangeAspect="1"/>
          </p:cNvPicPr>
          <p:nvPr>
            <p:ph idx="1"/>
          </p:nvPr>
        </p:nvPicPr>
        <p:blipFill>
          <a:blip r:embed="rId2"/>
          <a:stretch>
            <a:fillRect/>
          </a:stretch>
        </p:blipFill>
        <p:spPr>
          <a:xfrm>
            <a:off x="3067805" y="2379037"/>
            <a:ext cx="3816427" cy="3444539"/>
          </a:xfrm>
          <a:prstGeom prst="rect">
            <a:avLst/>
          </a:prstGeom>
        </p:spPr>
      </p:pic>
      <p:sp>
        <p:nvSpPr>
          <p:cNvPr id="5" name="Rectangle 4"/>
          <p:cNvSpPr/>
          <p:nvPr/>
        </p:nvSpPr>
        <p:spPr>
          <a:xfrm>
            <a:off x="677334" y="677360"/>
            <a:ext cx="10717999" cy="923330"/>
          </a:xfrm>
          <a:prstGeom prst="rect">
            <a:avLst/>
          </a:prstGeom>
        </p:spPr>
        <p:txBody>
          <a:bodyPr wrap="none">
            <a:spAutoFit/>
          </a:bodyPr>
          <a:lstStyle/>
          <a:p>
            <a:r>
              <a:rPr lang="en-GB" sz="5400" u="sng" dirty="0">
                <a:solidFill>
                  <a:schemeClr val="accent1"/>
                </a:solidFill>
              </a:rPr>
              <a:t>How did the Greeks change sport?</a:t>
            </a:r>
          </a:p>
        </p:txBody>
      </p:sp>
    </p:spTree>
    <p:extLst>
      <p:ext uri="{BB962C8B-B14F-4D97-AF65-F5344CB8AC3E}">
        <p14:creationId xmlns:p14="http://schemas.microsoft.com/office/powerpoint/2010/main" val="2204000523"/>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          </a:t>
            </a:r>
            <a:r>
              <a:rPr lang="en-GB" sz="5400" dirty="0" smtClean="0"/>
              <a:t>MODERN</a:t>
            </a:r>
            <a:r>
              <a:rPr lang="en-GB" sz="4400" dirty="0" smtClean="0"/>
              <a:t>  </a:t>
            </a:r>
            <a:r>
              <a:rPr lang="en-GB" sz="5400" dirty="0" smtClean="0"/>
              <a:t>OLYMPICS</a:t>
            </a:r>
            <a:endParaRPr lang="en-GB" sz="5400" dirty="0"/>
          </a:p>
        </p:txBody>
      </p:sp>
      <p:pic>
        <p:nvPicPr>
          <p:cNvPr id="4" name="Content Placeholder 3" descr="Olympics: Talks to reinstate Kuwait heading ‘in a positive ..."/>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830906" y="2444870"/>
            <a:ext cx="4668368" cy="3112246"/>
          </a:xfrm>
        </p:spPr>
      </p:pic>
      <p:sp>
        <p:nvSpPr>
          <p:cNvPr id="5" name="Rectangle 4"/>
          <p:cNvSpPr/>
          <p:nvPr/>
        </p:nvSpPr>
        <p:spPr>
          <a:xfrm>
            <a:off x="386389" y="2856683"/>
            <a:ext cx="6096000" cy="2031325"/>
          </a:xfrm>
          <a:prstGeom prst="rect">
            <a:avLst/>
          </a:prstGeom>
        </p:spPr>
        <p:txBody>
          <a:bodyPr>
            <a:spAutoFit/>
          </a:bodyPr>
          <a:lstStyle/>
          <a:p>
            <a:r>
              <a:rPr lang="en-GB" b="1" dirty="0">
                <a:solidFill>
                  <a:schemeClr val="accent1"/>
                </a:solidFill>
                <a:latin typeface="Arial" panose="020B0604020202020204" pitchFamily="34" charset="0"/>
              </a:rPr>
              <a:t>The modern Olympic Games or </a:t>
            </a:r>
            <a:r>
              <a:rPr lang="en-GB" b="1" dirty="0" smtClean="0">
                <a:solidFill>
                  <a:schemeClr val="accent1"/>
                </a:solidFill>
                <a:latin typeface="Arial" panose="020B0604020202020204" pitchFamily="34" charset="0"/>
              </a:rPr>
              <a:t>Olympics</a:t>
            </a:r>
            <a:r>
              <a:rPr lang="en-GB" b="1" dirty="0">
                <a:solidFill>
                  <a:schemeClr val="accent1"/>
                </a:solidFill>
                <a:latin typeface="Arial" panose="020B0604020202020204" pitchFamily="34" charset="0"/>
              </a:rPr>
              <a:t> are leading international sporting events featuring summer and winter sports competitions in which thousands of athletes from around the world participate in a variety of competitions. The Olympic Games are considered the world's foremost sports competition with more than 200 nations participating</a:t>
            </a:r>
            <a:endParaRPr lang="en-GB" b="1" dirty="0">
              <a:solidFill>
                <a:schemeClr val="accent1"/>
              </a:solidFill>
            </a:endParaRPr>
          </a:p>
        </p:txBody>
      </p:sp>
    </p:spTree>
    <p:extLst>
      <p:ext uri="{BB962C8B-B14F-4D97-AF65-F5344CB8AC3E}">
        <p14:creationId xmlns:p14="http://schemas.microsoft.com/office/powerpoint/2010/main" val="35186648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t>   ANCIENT GREEK OLYMPICS</a:t>
            </a:r>
            <a:endParaRPr lang="en-GB" sz="4800" dirty="0"/>
          </a:p>
        </p:txBody>
      </p:sp>
      <p:pic>
        <p:nvPicPr>
          <p:cNvPr id="4" name="Content Placeholder 3" descr="Blitz Aug 2012: Ancient Greek Olympics | DanceLilSister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60525" y="2341418"/>
            <a:ext cx="5228097" cy="3063297"/>
          </a:xfrm>
        </p:spPr>
      </p:pic>
      <p:sp>
        <p:nvSpPr>
          <p:cNvPr id="5" name="Rectangle 4"/>
          <p:cNvSpPr/>
          <p:nvPr/>
        </p:nvSpPr>
        <p:spPr>
          <a:xfrm>
            <a:off x="263236" y="2828928"/>
            <a:ext cx="6096000" cy="1477328"/>
          </a:xfrm>
          <a:prstGeom prst="rect">
            <a:avLst/>
          </a:prstGeom>
        </p:spPr>
        <p:txBody>
          <a:bodyPr>
            <a:spAutoFit/>
          </a:bodyPr>
          <a:lstStyle/>
          <a:p>
            <a:r>
              <a:rPr lang="en-GB" b="1" dirty="0">
                <a:solidFill>
                  <a:schemeClr val="accent1"/>
                </a:solidFill>
                <a:latin typeface="Arial" panose="020B0604020202020204" pitchFamily="34" charset="0"/>
              </a:rPr>
              <a:t>The ancient Olympic Games </a:t>
            </a:r>
            <a:r>
              <a:rPr lang="en-GB" b="1" dirty="0" smtClean="0">
                <a:solidFill>
                  <a:schemeClr val="accent1"/>
                </a:solidFill>
                <a:latin typeface="Arial" panose="020B0604020202020204" pitchFamily="34" charset="0"/>
              </a:rPr>
              <a:t>were </a:t>
            </a:r>
            <a:r>
              <a:rPr lang="en-GB" b="1" dirty="0">
                <a:solidFill>
                  <a:schemeClr val="accent1"/>
                </a:solidFill>
                <a:latin typeface="Arial" panose="020B0604020202020204" pitchFamily="34" charset="0"/>
              </a:rPr>
              <a:t>a series of athletic competitions among representatives of city-states and one of the Panhellenic </a:t>
            </a:r>
            <a:r>
              <a:rPr lang="en-GB" b="1" dirty="0" smtClean="0">
                <a:solidFill>
                  <a:schemeClr val="accent1"/>
                </a:solidFill>
                <a:latin typeface="Arial" panose="020B0604020202020204" pitchFamily="34" charset="0"/>
              </a:rPr>
              <a:t>games</a:t>
            </a:r>
            <a:r>
              <a:rPr lang="en-GB" b="1" dirty="0">
                <a:solidFill>
                  <a:schemeClr val="accent1"/>
                </a:solidFill>
                <a:latin typeface="Arial" panose="020B0604020202020204" pitchFamily="34" charset="0"/>
              </a:rPr>
              <a:t> of Ancient Greece. They were held in </a:t>
            </a:r>
            <a:r>
              <a:rPr lang="en-GB" b="1" dirty="0" smtClean="0">
                <a:solidFill>
                  <a:schemeClr val="accent1"/>
                </a:solidFill>
                <a:latin typeface="Arial" panose="020B0604020202020204" pitchFamily="34" charset="0"/>
              </a:rPr>
              <a:t>honour </a:t>
            </a:r>
            <a:r>
              <a:rPr lang="en-GB" b="1" dirty="0">
                <a:solidFill>
                  <a:schemeClr val="accent1"/>
                </a:solidFill>
                <a:latin typeface="Arial" panose="020B0604020202020204" pitchFamily="34" charset="0"/>
              </a:rPr>
              <a:t>of Zeus, and the Greeks gave them a mythological origin</a:t>
            </a:r>
            <a:r>
              <a:rPr lang="en-GB" dirty="0">
                <a:solidFill>
                  <a:srgbClr val="202122"/>
                </a:solidFill>
                <a:latin typeface="Arial" panose="020B0604020202020204" pitchFamily="34" charset="0"/>
              </a:rPr>
              <a:t>.</a:t>
            </a:r>
            <a:endParaRPr lang="en-GB" dirty="0"/>
          </a:p>
        </p:txBody>
      </p:sp>
    </p:spTree>
    <p:extLst>
      <p:ext uri="{BB962C8B-B14F-4D97-AF65-F5344CB8AC3E}">
        <p14:creationId xmlns:p14="http://schemas.microsoft.com/office/powerpoint/2010/main" val="25338322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5400" dirty="0" smtClean="0"/>
              <a:t>GREEK MESSENGER</a:t>
            </a:r>
            <a:endParaRPr lang="en-GB" sz="5400" dirty="0"/>
          </a:p>
        </p:txBody>
      </p:sp>
      <p:pic>
        <p:nvPicPr>
          <p:cNvPr id="5" name="Content Placeholder 4" descr="The Real Pheidippides Story | Runner&amp;#39;s World"/>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20673" y="2035897"/>
            <a:ext cx="3922294" cy="388143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486025" y="2263011"/>
            <a:ext cx="8709748" cy="2246769"/>
          </a:xfrm>
          <a:prstGeom prst="rect">
            <a:avLst/>
          </a:prstGeom>
        </p:spPr>
        <p:txBody>
          <a:bodyPr wrap="square">
            <a:spAutoFit/>
          </a:bodyPr>
          <a:lstStyle/>
          <a:p>
            <a:pPr lvl="8"/>
            <a:r>
              <a:rPr lang="en-GB" sz="2000" b="1" dirty="0">
                <a:solidFill>
                  <a:schemeClr val="accent1"/>
                </a:solidFill>
              </a:rPr>
              <a:t>Every four years the Greeks held a special sporting festival at Olympia - the Olympic Games. These inspired the modern Olympics which began in 1896. Some of the events were very similar. Like the Greeks, we also hold the Olympics every four years.</a:t>
            </a:r>
          </a:p>
        </p:txBody>
      </p:sp>
      <p:sp>
        <p:nvSpPr>
          <p:cNvPr id="4" name="Rectangle 3"/>
          <p:cNvSpPr/>
          <p:nvPr/>
        </p:nvSpPr>
        <p:spPr>
          <a:xfrm>
            <a:off x="1216855" y="4633436"/>
            <a:ext cx="6096000" cy="1938992"/>
          </a:xfrm>
          <a:prstGeom prst="rect">
            <a:avLst/>
          </a:prstGeom>
        </p:spPr>
        <p:txBody>
          <a:bodyPr>
            <a:spAutoFit/>
          </a:bodyPr>
          <a:lstStyle/>
          <a:p>
            <a:r>
              <a:rPr lang="en-GB" sz="2000" b="1" dirty="0">
                <a:solidFill>
                  <a:schemeClr val="accent1"/>
                </a:solidFill>
              </a:rPr>
              <a:t>L</a:t>
            </a:r>
            <a:r>
              <a:rPr lang="en-GB" sz="2000" b="1" dirty="0" smtClean="0">
                <a:solidFill>
                  <a:schemeClr val="accent1"/>
                </a:solidFill>
              </a:rPr>
              <a:t>egend </a:t>
            </a:r>
            <a:r>
              <a:rPr lang="en-GB" sz="2000" b="1" dirty="0">
                <a:solidFill>
                  <a:schemeClr val="accent1"/>
                </a:solidFill>
              </a:rPr>
              <a:t>tells of Pheidippides, who fought at the battle of Marathon in 490BC. When the Greeks won, he ran 26 miles (42 km) to Athens with the news – and then fell down dead. Modern marathon races cover the same distance as his epic run.</a:t>
            </a:r>
          </a:p>
        </p:txBody>
      </p:sp>
    </p:spTree>
    <p:extLst>
      <p:ext uri="{BB962C8B-B14F-4D97-AF65-F5344CB8AC3E}">
        <p14:creationId xmlns:p14="http://schemas.microsoft.com/office/powerpoint/2010/main" val="21404027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  DEMOCRACY IS SIMILLAR TODAY</a:t>
            </a:r>
            <a:endParaRPr lang="en-GB" sz="4400" dirty="0"/>
          </a:p>
        </p:txBody>
      </p:sp>
      <p:pic>
        <p:nvPicPr>
          <p:cNvPr id="6" name="Content Placeholder 5"/>
          <p:cNvPicPr>
            <a:picLocks noGrp="1" noChangeAspect="1"/>
          </p:cNvPicPr>
          <p:nvPr>
            <p:ph idx="1"/>
          </p:nvPr>
        </p:nvPicPr>
        <p:blipFill>
          <a:blip r:embed="rId2"/>
          <a:stretch>
            <a:fillRect/>
          </a:stretch>
        </p:blipFill>
        <p:spPr>
          <a:xfrm>
            <a:off x="448734" y="2243930"/>
            <a:ext cx="4980516" cy="3713957"/>
          </a:xfrm>
          <a:prstGeom prst="rect">
            <a:avLst/>
          </a:prstGeom>
        </p:spPr>
      </p:pic>
      <p:pic>
        <p:nvPicPr>
          <p:cNvPr id="7" name="Picture 6"/>
          <p:cNvPicPr>
            <a:picLocks noChangeAspect="1"/>
          </p:cNvPicPr>
          <p:nvPr/>
        </p:nvPicPr>
        <p:blipFill>
          <a:blip r:embed="rId3"/>
          <a:stretch>
            <a:fillRect/>
          </a:stretch>
        </p:blipFill>
        <p:spPr>
          <a:xfrm>
            <a:off x="5618161" y="2243930"/>
            <a:ext cx="5145087" cy="3713957"/>
          </a:xfrm>
          <a:prstGeom prst="rect">
            <a:avLst/>
          </a:prstGeom>
        </p:spPr>
      </p:pic>
    </p:spTree>
    <p:extLst>
      <p:ext uri="{BB962C8B-B14F-4D97-AF65-F5344CB8AC3E}">
        <p14:creationId xmlns:p14="http://schemas.microsoft.com/office/powerpoint/2010/main" val="44982349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t>   ARCHIMEDIES LEVERS</a:t>
            </a:r>
            <a:endParaRPr lang="en-GB" sz="5400" dirty="0"/>
          </a:p>
        </p:txBody>
      </p:sp>
      <p:pic>
        <p:nvPicPr>
          <p:cNvPr id="4" name="Content Placeholder 3"/>
          <p:cNvPicPr>
            <a:picLocks noGrp="1" noChangeAspect="1"/>
          </p:cNvPicPr>
          <p:nvPr>
            <p:ph idx="1"/>
          </p:nvPr>
        </p:nvPicPr>
        <p:blipFill>
          <a:blip r:embed="rId2"/>
          <a:stretch>
            <a:fillRect/>
          </a:stretch>
        </p:blipFill>
        <p:spPr>
          <a:xfrm>
            <a:off x="6531445" y="2734469"/>
            <a:ext cx="4390771" cy="2494756"/>
          </a:xfrm>
          <a:prstGeom prst="rect">
            <a:avLst/>
          </a:prstGeom>
        </p:spPr>
      </p:pic>
      <p:sp>
        <p:nvSpPr>
          <p:cNvPr id="5" name="Rectangle 4"/>
          <p:cNvSpPr/>
          <p:nvPr/>
        </p:nvSpPr>
        <p:spPr>
          <a:xfrm>
            <a:off x="261937" y="2734469"/>
            <a:ext cx="6096000" cy="1754326"/>
          </a:xfrm>
          <a:prstGeom prst="rect">
            <a:avLst/>
          </a:prstGeom>
        </p:spPr>
        <p:txBody>
          <a:bodyPr>
            <a:spAutoFit/>
          </a:bodyPr>
          <a:lstStyle/>
          <a:p>
            <a:r>
              <a:rPr lang="en-GB" b="1" dirty="0">
                <a:solidFill>
                  <a:schemeClr val="accent1"/>
                </a:solidFill>
                <a:latin typeface="arial" panose="020B0604020202020204" pitchFamily="34" charset="0"/>
              </a:rPr>
              <a:t>This is the law of the lever, which was proven by Archimedes using geometric reasoning. It shows that if the distance a from the fulcrum to where the input force is applied (point A) is greater than the distance b from fulcrum to where the output force is applied (point B), then the lever amplifies the input force</a:t>
            </a:r>
            <a:endParaRPr lang="en-GB" b="1" dirty="0">
              <a:solidFill>
                <a:schemeClr val="accent1"/>
              </a:solidFill>
            </a:endParaRPr>
          </a:p>
        </p:txBody>
      </p:sp>
    </p:spTree>
    <p:extLst>
      <p:ext uri="{BB962C8B-B14F-4D97-AF65-F5344CB8AC3E}">
        <p14:creationId xmlns:p14="http://schemas.microsoft.com/office/powerpoint/2010/main" val="39645223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6000" dirty="0" smtClean="0"/>
              <a:t>BY RU AND FLO</a:t>
            </a:r>
            <a:endParaRPr lang="en-GB" sz="6000" dirty="0"/>
          </a:p>
        </p:txBody>
      </p:sp>
      <p:pic>
        <p:nvPicPr>
          <p:cNvPr id="4" name="Content Placeholder 3"/>
          <p:cNvPicPr>
            <a:picLocks noGrp="1" noChangeAspect="1"/>
          </p:cNvPicPr>
          <p:nvPr>
            <p:ph idx="1"/>
          </p:nvPr>
        </p:nvPicPr>
        <p:blipFill>
          <a:blip r:embed="rId2"/>
          <a:stretch>
            <a:fillRect/>
          </a:stretch>
        </p:blipFill>
        <p:spPr>
          <a:xfrm>
            <a:off x="1525853" y="2160588"/>
            <a:ext cx="6900332" cy="3881437"/>
          </a:xfrm>
          <a:prstGeom prst="rect">
            <a:avLst/>
          </a:prstGeom>
        </p:spPr>
      </p:pic>
    </p:spTree>
    <p:extLst>
      <p:ext uri="{BB962C8B-B14F-4D97-AF65-F5344CB8AC3E}">
        <p14:creationId xmlns:p14="http://schemas.microsoft.com/office/powerpoint/2010/main" val="32433683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126</TotalTime>
  <Words>593</Words>
  <Application>Microsoft Office PowerPoint</Application>
  <PresentationFormat>Widescreen</PresentationFormat>
  <Paragraphs>29</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Arial</vt:lpstr>
      <vt:lpstr>Trebuchet MS</vt:lpstr>
      <vt:lpstr>Wingdings 3</vt:lpstr>
      <vt:lpstr>Facet</vt:lpstr>
      <vt:lpstr>ARCHIMEDIES</vt:lpstr>
      <vt:lpstr>             WHO HE IS ?</vt:lpstr>
      <vt:lpstr>                   WHEN HE LIVED</vt:lpstr>
      <vt:lpstr>             THE BATH IDEA</vt:lpstr>
      <vt:lpstr>                    HEAT RAY</vt:lpstr>
      <vt:lpstr>                  DEMOCRACYS</vt:lpstr>
      <vt:lpstr>                   THE PNYX</vt:lpstr>
      <vt:lpstr>            OSTRACON</vt:lpstr>
      <vt:lpstr>    </vt:lpstr>
      <vt:lpstr>          MODERN  OLYMPICS</vt:lpstr>
      <vt:lpstr>   ANCIENT GREEK OLYMPICS</vt:lpstr>
      <vt:lpstr>         GREEK MESSENGER</vt:lpstr>
      <vt:lpstr>  DEMOCRACY IS SIMILLAR TODAY</vt:lpstr>
      <vt:lpstr>   ARCHIMEDIES LEVERS</vt:lpstr>
      <vt:lpstr>         BY RU AND FLO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22nd November  LO: How did the ancient Greeks influence life today?</dc:title>
  <dc:creator>Jimmy Allen</dc:creator>
  <cp:lastModifiedBy>Albie Tunnicliffe</cp:lastModifiedBy>
  <cp:revision>22</cp:revision>
  <dcterms:created xsi:type="dcterms:W3CDTF">2021-11-22T13:15:40Z</dcterms:created>
  <dcterms:modified xsi:type="dcterms:W3CDTF">2021-11-29T17:15:32Z</dcterms:modified>
</cp:coreProperties>
</file>