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682063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144408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687232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409513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523198D-9052-4583-A95A-B72E51058E69}"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659841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523198D-9052-4583-A95A-B72E51058E69}" type="datetimeFigureOut">
              <a:rPr lang="en-GB" smtClean="0"/>
              <a:t>29/11/2021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947124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23198D-9052-4583-A95A-B72E51058E69}" type="datetimeFigureOut">
              <a:rPr lang="en-GB" smtClean="0"/>
              <a:t>29/11/2021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589679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922933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567532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606895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42459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5805583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122991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0378710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730884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340359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523198D-9052-4583-A95A-B72E51058E69}" type="datetimeFigureOut">
              <a:rPr lang="en-GB" smtClean="0"/>
              <a:t>29/11/2021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0166139-5FCD-427F-8532-938897920AE8}" type="slidenum">
              <a:rPr lang="en-GB" smtClean="0"/>
              <a:t>‹#›</a:t>
            </a:fld>
            <a:endParaRPr lang="en-GB"/>
          </a:p>
        </p:txBody>
      </p:sp>
    </p:spTree>
    <p:extLst>
      <p:ext uri="{BB962C8B-B14F-4D97-AF65-F5344CB8AC3E}">
        <p14:creationId xmlns:p14="http://schemas.microsoft.com/office/powerpoint/2010/main" val="66309511"/>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audio" Target="../media/audio2.wav"/></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3.wav"/><Relationship Id="rId1" Type="http://schemas.openxmlformats.org/officeDocument/2006/relationships/slideLayout" Target="../slideLayouts/slideLayout9.xml"/><Relationship Id="rId4" Type="http://schemas.openxmlformats.org/officeDocument/2006/relationships/audio" Target="../media/audio3.wav"/></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4.wav"/><Relationship Id="rId1" Type="http://schemas.openxmlformats.org/officeDocument/2006/relationships/slideLayout" Target="../slideLayouts/slideLayout8.xml"/><Relationship Id="rId4" Type="http://schemas.openxmlformats.org/officeDocument/2006/relationships/audio" Target="../media/audio4.wav"/></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5.wav"/><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audio" Target="../media/audio6.wav"/><Relationship Id="rId1" Type="http://schemas.openxmlformats.org/officeDocument/2006/relationships/slideLayout" Target="../slideLayouts/slideLayout8.xml"/><Relationship Id="rId4" Type="http://schemas.openxmlformats.org/officeDocument/2006/relationships/audio" Target="../media/audio6.wav"/></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7.wav"/><Relationship Id="rId1" Type="http://schemas.openxmlformats.org/officeDocument/2006/relationships/slideLayout" Target="../slideLayouts/slideLayout8.xml"/><Relationship Id="rId4" Type="http://schemas.openxmlformats.org/officeDocument/2006/relationships/audio" Target="../media/audio7.wav"/></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audio" Target="../media/audio8.wav"/><Relationship Id="rId1" Type="http://schemas.openxmlformats.org/officeDocument/2006/relationships/slideLayout" Target="../slideLayouts/slideLayout2.xml"/><Relationship Id="rId5" Type="http://schemas.openxmlformats.org/officeDocument/2006/relationships/audio" Target="../media/audio8.wav"/><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1886" y="1940875"/>
            <a:ext cx="9144000" cy="2387600"/>
          </a:xfrm>
          <a:ln>
            <a:solidFill>
              <a:schemeClr val="tx1">
                <a:lumMod val="95000"/>
                <a:lumOff val="5000"/>
              </a:schemeClr>
            </a:solidFill>
          </a:ln>
        </p:spPr>
        <p:txBody>
          <a:bodyPr>
            <a:normAutofit fontScale="90000"/>
          </a:bodyPr>
          <a:lstStyle/>
          <a:p>
            <a:r>
              <a:rPr lang="en-GB" b="1" u="sng" dirty="0" smtClean="0"/>
              <a:t>Monday 22</a:t>
            </a:r>
            <a:r>
              <a:rPr lang="en-GB" b="1" u="sng" baseline="30000" dirty="0" smtClean="0"/>
              <a:t>nd</a:t>
            </a:r>
            <a:r>
              <a:rPr lang="en-GB" b="1" u="sng" dirty="0" smtClean="0"/>
              <a:t> November</a:t>
            </a:r>
            <a:br>
              <a:rPr lang="en-GB" b="1" u="sng" dirty="0" smtClean="0"/>
            </a:br>
            <a:r>
              <a:rPr lang="en-GB" b="1" u="sng" dirty="0" smtClean="0"/>
              <a:t/>
            </a:r>
            <a:br>
              <a:rPr lang="en-GB" b="1" u="sng" dirty="0" smtClean="0"/>
            </a:br>
            <a:r>
              <a:rPr lang="en-GB" b="1" u="sng" dirty="0" smtClean="0"/>
              <a:t>LO: How did the ancient Greeks influence life today?</a:t>
            </a:r>
            <a:endParaRPr lang="en-GB" b="1" u="sng" dirty="0"/>
          </a:p>
        </p:txBody>
      </p:sp>
    </p:spTree>
    <p:extLst>
      <p:ext uri="{BB962C8B-B14F-4D97-AF65-F5344CB8AC3E}">
        <p14:creationId xmlns:p14="http://schemas.microsoft.com/office/powerpoint/2010/main" val="361439543"/>
      </p:ext>
    </p:extLst>
  </p:cSld>
  <p:clrMapOvr>
    <a:masterClrMapping/>
  </p:clrMapOvr>
  <mc:AlternateContent xmlns:mc="http://schemas.openxmlformats.org/markup-compatibility/2006" xmlns:p14="http://schemas.microsoft.com/office/powerpoint/2010/main">
    <mc:Choice Requires="p14">
      <p:transition spd="slow" p14:dur="4400">
        <p14:honeycomb/>
        <p:sndAc>
          <p:stSnd>
            <p:snd r:embed="rId2" name="drumroll.wav"/>
          </p:stSnd>
        </p:sndAc>
      </p:transition>
    </mc:Choice>
    <mc:Fallback xmlns="">
      <p:transition spd="slow">
        <p:fade/>
        <p:sndAc>
          <p:stSnd>
            <p:snd r:embed="rId3" name="drumroll.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Democracy</a:t>
            </a:r>
            <a:endParaRPr lang="en-GB" dirty="0"/>
          </a:p>
        </p:txBody>
      </p:sp>
      <p:sp>
        <p:nvSpPr>
          <p:cNvPr id="3" name="Content Placeholder 2"/>
          <p:cNvSpPr>
            <a:spLocks noGrp="1"/>
          </p:cNvSpPr>
          <p:nvPr>
            <p:ph idx="1"/>
          </p:nvPr>
        </p:nvSpPr>
        <p:spPr>
          <a:xfrm>
            <a:off x="838200" y="1825624"/>
            <a:ext cx="10515600" cy="5489575"/>
          </a:xfrm>
        </p:spPr>
        <p:txBody>
          <a:bodyPr/>
          <a:lstStyle/>
          <a:p>
            <a:r>
              <a:rPr lang="en-GB" dirty="0" smtClean="0"/>
              <a:t>Democracy is a form of order and conduct between citizens of a country or place. </a:t>
            </a:r>
            <a:r>
              <a:rPr lang="en-GB" dirty="0"/>
              <a:t>T</a:t>
            </a:r>
            <a:r>
              <a:rPr lang="en-GB" dirty="0" smtClean="0"/>
              <a:t>he first democracy was in ancient Greece (508-507 BC) in Athens, Greece but compared to modern democracy it has changed rapidly between the years. Women, slaves, person of colour and foreigners were not allowed to vote. </a:t>
            </a:r>
            <a:r>
              <a:rPr lang="en-GB" dirty="0"/>
              <a:t>T</a:t>
            </a:r>
            <a:r>
              <a:rPr lang="en-GB" dirty="0" smtClean="0"/>
              <a:t>his is different to todays government.</a:t>
            </a:r>
            <a:endParaRPr lang="en-GB" dirty="0"/>
          </a:p>
        </p:txBody>
      </p:sp>
      <p:pic>
        <p:nvPicPr>
          <p:cNvPr id="4" name="Picture 3" descr="Chapter 19: How Democratic is the U. S. Constitution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7637" y="3726873"/>
            <a:ext cx="5444836" cy="2755755"/>
          </a:xfrm>
          <a:prstGeom prst="rect">
            <a:avLst/>
          </a:prstGeom>
        </p:spPr>
      </p:pic>
    </p:spTree>
    <p:extLst>
      <p:ext uri="{BB962C8B-B14F-4D97-AF65-F5344CB8AC3E}">
        <p14:creationId xmlns:p14="http://schemas.microsoft.com/office/powerpoint/2010/main" val="1007745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sndAc>
          <p:stSnd>
            <p:snd r:embed="rId2" name="breeze.wav"/>
          </p:stSnd>
        </p:sndAc>
      </p:transition>
    </mc:Choice>
    <mc:Fallback xmlns="">
      <p:transition spd="slow">
        <p:fade/>
        <p:sndAc>
          <p:stSnd>
            <p:snd r:embed="rId4" name="breeze.wav"/>
          </p:stSnd>
        </p:sndAc>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16692"/>
            <a:ext cx="8596667" cy="566738"/>
          </a:xfrm>
        </p:spPr>
        <p:txBody>
          <a:bodyPr/>
          <a:lstStyle/>
          <a:p>
            <a:r>
              <a:rPr lang="en-GB" dirty="0" smtClean="0"/>
              <a:t>punishment</a:t>
            </a:r>
            <a:endParaRPr lang="en-GB" dirty="0"/>
          </a:p>
        </p:txBody>
      </p:sp>
      <p:pic>
        <p:nvPicPr>
          <p:cNvPr id="5" name="Picture Placeholder 4" descr="Ancient civilizations: Gnarly punishments and more ..."/>
          <p:cNvPicPr>
            <a:picLocks noGrp="1" noChangeAspect="1"/>
          </p:cNvPicPr>
          <p:nvPr>
            <p:ph type="pic" idx="1"/>
          </p:nvPr>
        </p:nvPicPr>
        <p:blipFill>
          <a:blip r:embed="rId3">
            <a:extLst>
              <a:ext uri="{28A0092B-C50C-407E-A947-70E740481C1C}">
                <a14:useLocalDpi xmlns:a14="http://schemas.microsoft.com/office/drawing/2010/main" val="0"/>
              </a:ext>
            </a:extLst>
          </a:blip>
          <a:srcRect t="12109" b="12109"/>
          <a:stretch>
            <a:fillRect/>
          </a:stretch>
        </p:blipFill>
        <p:spPr>
          <a:xfrm>
            <a:off x="910091" y="1008241"/>
            <a:ext cx="6668345" cy="3156065"/>
          </a:xfrm>
        </p:spPr>
      </p:pic>
      <p:sp>
        <p:nvSpPr>
          <p:cNvPr id="4" name="Text Placeholder 3"/>
          <p:cNvSpPr>
            <a:spLocks noGrp="1"/>
          </p:cNvSpPr>
          <p:nvPr>
            <p:ph type="body" sz="half" idx="2"/>
          </p:nvPr>
        </p:nvSpPr>
        <p:spPr>
          <a:xfrm>
            <a:off x="755085" y="4216951"/>
            <a:ext cx="8518917" cy="2468881"/>
          </a:xfrm>
        </p:spPr>
        <p:txBody>
          <a:bodyPr>
            <a:noAutofit/>
          </a:bodyPr>
          <a:lstStyle/>
          <a:p>
            <a:r>
              <a:rPr lang="en-GB" sz="2400" dirty="0" smtClean="0"/>
              <a:t>30,000 men had the right to speak however they only had until the jar of water ( which was used as a timer) was completely empty. Anyone who commit a crime </a:t>
            </a:r>
            <a:r>
              <a:rPr lang="en-GB" sz="2400" dirty="0" err="1" smtClean="0"/>
              <a:t>wether</a:t>
            </a:r>
            <a:r>
              <a:rPr lang="en-GB" sz="2400" dirty="0" smtClean="0"/>
              <a:t> it was a pity crime to a murder had their name written on a piece of pottery. If a persons name was written on the pottery 600 times they would be exiled and never allowed to return.</a:t>
            </a:r>
            <a:endParaRPr lang="en-GB" sz="2400" dirty="0"/>
          </a:p>
        </p:txBody>
      </p:sp>
    </p:spTree>
    <p:extLst>
      <p:ext uri="{BB962C8B-B14F-4D97-AF65-F5344CB8AC3E}">
        <p14:creationId xmlns:p14="http://schemas.microsoft.com/office/powerpoint/2010/main" val="2406492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sndAc>
          <p:stSnd>
            <p:snd r:embed="rId2" name="camera.wav"/>
          </p:stSnd>
        </p:sndAc>
      </p:transition>
    </mc:Choice>
    <mc:Fallback xmlns="">
      <p:transition spd="slow">
        <p:fade/>
        <p:sndAc>
          <p:stSnd>
            <p:snd r:embed="rId4" name="camera.wav"/>
          </p:stSnd>
        </p:sndAc>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6385" y="-360217"/>
            <a:ext cx="3854528" cy="1122217"/>
          </a:xfrm>
        </p:spPr>
        <p:txBody>
          <a:bodyPr>
            <a:normAutofit/>
          </a:bodyPr>
          <a:lstStyle/>
          <a:p>
            <a:r>
              <a:rPr lang="en-GB" sz="4400" dirty="0" err="1" smtClean="0"/>
              <a:t>Ekklesia</a:t>
            </a:r>
            <a:endParaRPr lang="en-GB" sz="4400" dirty="0"/>
          </a:p>
        </p:txBody>
      </p:sp>
      <p:pic>
        <p:nvPicPr>
          <p:cNvPr id="5" name="Content Placeholder 4" descr="Ekklesia | &quot;Brothers and sisters: As a body is one though ..."/>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60913" y="471056"/>
            <a:ext cx="4513262" cy="2770908"/>
          </a:xfrm>
        </p:spPr>
      </p:pic>
      <p:sp>
        <p:nvSpPr>
          <p:cNvPr id="4" name="Text Placeholder 3"/>
          <p:cNvSpPr>
            <a:spLocks noGrp="1"/>
          </p:cNvSpPr>
          <p:nvPr>
            <p:ph type="body" sz="half" idx="2"/>
          </p:nvPr>
        </p:nvSpPr>
        <p:spPr>
          <a:xfrm>
            <a:off x="677334" y="1163783"/>
            <a:ext cx="3714557" cy="2549236"/>
          </a:xfrm>
        </p:spPr>
        <p:txBody>
          <a:bodyPr>
            <a:noAutofit/>
          </a:bodyPr>
          <a:lstStyle/>
          <a:p>
            <a:r>
              <a:rPr lang="en-GB" sz="2000" dirty="0" smtClean="0"/>
              <a:t>The </a:t>
            </a:r>
            <a:r>
              <a:rPr lang="en-GB" sz="2000" dirty="0" err="1" smtClean="0"/>
              <a:t>ekklesia</a:t>
            </a:r>
            <a:r>
              <a:rPr lang="en-GB" sz="2000" dirty="0" smtClean="0"/>
              <a:t> was the main assemble of people who gather an estimate 40 times per year To make law and decision in Athens. Any male Athenian could attend the event out of 40,000 men only 5,000 men went regular. Women could not come this is different to day. </a:t>
            </a:r>
            <a:endParaRPr lang="en-GB" sz="2000" dirty="0"/>
          </a:p>
        </p:txBody>
      </p:sp>
    </p:spTree>
    <p:extLst>
      <p:ext uri="{BB962C8B-B14F-4D97-AF65-F5344CB8AC3E}">
        <p14:creationId xmlns:p14="http://schemas.microsoft.com/office/powerpoint/2010/main" val="35918541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sndAc>
          <p:stSnd>
            <p:snd r:embed="rId2" name="coin.wav"/>
          </p:stSnd>
        </p:sndAc>
      </p:transition>
    </mc:Choice>
    <mc:Fallback xmlns="">
      <p:transition spd="slow">
        <p:fade/>
        <p:sndAc>
          <p:stSnd>
            <p:snd r:embed="rId4" name="coin.wav"/>
          </p:stSnd>
        </p:sndAc>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BOULE</a:t>
            </a:r>
            <a:endParaRPr lang="en-GB" dirty="0"/>
          </a:p>
        </p:txBody>
      </p:sp>
      <p:sp>
        <p:nvSpPr>
          <p:cNvPr id="3" name="Content Placeholder 2"/>
          <p:cNvSpPr>
            <a:spLocks noGrp="1"/>
          </p:cNvSpPr>
          <p:nvPr>
            <p:ph sz="half" idx="1"/>
          </p:nvPr>
        </p:nvSpPr>
        <p:spPr/>
        <p:txBody>
          <a:bodyPr/>
          <a:lstStyle/>
          <a:p>
            <a:r>
              <a:rPr lang="en-GB" dirty="0" smtClean="0"/>
              <a:t>The Boule were a group of 500 men who served for a 1 year at a </a:t>
            </a:r>
            <a:r>
              <a:rPr lang="en-GB" dirty="0" err="1" smtClean="0"/>
              <a:t>time;They</a:t>
            </a:r>
            <a:r>
              <a:rPr lang="en-GB" dirty="0" smtClean="0"/>
              <a:t> were chosen randomly. They talk about new laws in Athens, there like a jury in todays time.</a:t>
            </a:r>
          </a:p>
          <a:p>
            <a:endParaRPr lang="en-GB" dirty="0"/>
          </a:p>
          <a:p>
            <a:pPr marL="0" indent="0">
              <a:buNone/>
            </a:pPr>
            <a:endParaRPr lang="en-GB" dirty="0" smtClean="0"/>
          </a:p>
        </p:txBody>
      </p:sp>
      <p:pic>
        <p:nvPicPr>
          <p:cNvPr id="5" name="Content Placeholder 4" descr="File:Athenian decree.jpg - Wikimedia Commons"/>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089525" y="1620982"/>
            <a:ext cx="4184477" cy="4073236"/>
          </a:xfrm>
        </p:spPr>
      </p:pic>
    </p:spTree>
    <p:extLst>
      <p:ext uri="{BB962C8B-B14F-4D97-AF65-F5344CB8AC3E}">
        <p14:creationId xmlns:p14="http://schemas.microsoft.com/office/powerpoint/2010/main" val="3858408715"/>
      </p:ext>
    </p:extLst>
  </p:cSld>
  <p:clrMapOvr>
    <a:masterClrMapping/>
  </p:clrMapOvr>
  <p:transition spd="slow">
    <p:comb/>
    <p:sndAc>
      <p:stSnd>
        <p:snd r:embed="rId2" name="type.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0"/>
            <a:ext cx="4083127" cy="1634836"/>
          </a:xfrm>
        </p:spPr>
        <p:txBody>
          <a:bodyPr>
            <a:noAutofit/>
          </a:bodyPr>
          <a:lstStyle/>
          <a:p>
            <a:r>
              <a:rPr lang="en-GB" sz="5400" dirty="0" smtClean="0">
                <a:solidFill>
                  <a:schemeClr val="accent2">
                    <a:lumMod val="60000"/>
                    <a:lumOff val="40000"/>
                  </a:schemeClr>
                </a:solidFill>
              </a:rPr>
              <a:t>The </a:t>
            </a:r>
            <a:r>
              <a:rPr lang="en-GB" sz="5400" dirty="0" err="1" smtClean="0">
                <a:solidFill>
                  <a:schemeClr val="accent2">
                    <a:lumMod val="60000"/>
                    <a:lumOff val="40000"/>
                  </a:schemeClr>
                </a:solidFill>
              </a:rPr>
              <a:t>Dikasteria</a:t>
            </a:r>
            <a:endParaRPr lang="en-GB" sz="5400" dirty="0">
              <a:solidFill>
                <a:schemeClr val="accent2">
                  <a:lumMod val="60000"/>
                  <a:lumOff val="40000"/>
                </a:schemeClr>
              </a:solidFill>
            </a:endParaRPr>
          </a:p>
        </p:txBody>
      </p:sp>
      <p:pic>
        <p:nvPicPr>
          <p:cNvPr id="5" name="Content Placeholder 4" descr="File:Aphrodisias, the Theater-2.jpg - Wikimedia Commons"/>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278581" y="817418"/>
            <a:ext cx="3906981" cy="3495580"/>
          </a:xfrm>
        </p:spPr>
      </p:pic>
      <p:sp>
        <p:nvSpPr>
          <p:cNvPr id="4" name="Text Placeholder 3"/>
          <p:cNvSpPr>
            <a:spLocks noGrp="1"/>
          </p:cNvSpPr>
          <p:nvPr>
            <p:ph type="body" sz="half" idx="2"/>
          </p:nvPr>
        </p:nvSpPr>
        <p:spPr>
          <a:xfrm>
            <a:off x="469516" y="1683327"/>
            <a:ext cx="3854528" cy="4309543"/>
          </a:xfrm>
        </p:spPr>
        <p:txBody>
          <a:bodyPr/>
          <a:lstStyle/>
          <a:p>
            <a:r>
              <a:rPr lang="en-GB" sz="2000" dirty="0" smtClean="0"/>
              <a:t>The </a:t>
            </a:r>
            <a:r>
              <a:rPr lang="en-GB" sz="2000" dirty="0" err="1" smtClean="0"/>
              <a:t>Diskasteria</a:t>
            </a:r>
            <a:r>
              <a:rPr lang="en-GB" sz="2000" dirty="0" smtClean="0"/>
              <a:t> (popular courts)  were a group of 50,030+ jurors who dealt with crimes since there were no rules or police to discipline the criminals. Only men could be selected to be in the </a:t>
            </a:r>
            <a:r>
              <a:rPr lang="en-GB" sz="2000" dirty="0" err="1" smtClean="0"/>
              <a:t>Diskasteria</a:t>
            </a:r>
            <a:r>
              <a:rPr lang="en-GB" sz="2000" dirty="0" smtClean="0"/>
              <a:t> as woman did not have the right to</a:t>
            </a:r>
            <a:r>
              <a:rPr lang="en-GB" dirty="0" smtClean="0"/>
              <a:t>. </a:t>
            </a:r>
            <a:endParaRPr lang="en-GB" dirty="0"/>
          </a:p>
        </p:txBody>
      </p:sp>
    </p:spTree>
    <p:extLst>
      <p:ext uri="{BB962C8B-B14F-4D97-AF65-F5344CB8AC3E}">
        <p14:creationId xmlns:p14="http://schemas.microsoft.com/office/powerpoint/2010/main" val="2743740649"/>
      </p:ext>
    </p:extLst>
  </p:cSld>
  <p:clrMapOvr>
    <a:masterClrMapping/>
  </p:clrMapOvr>
  <mc:AlternateContent xmlns:mc="http://schemas.openxmlformats.org/markup-compatibility/2006" xmlns:p14="http://schemas.microsoft.com/office/powerpoint/2010/main">
    <mc:Choice Requires="p14">
      <p:transition spd="slow" p14:dur="1600">
        <p14:gallery dir="l"/>
        <p:sndAc>
          <p:stSnd>
            <p:snd r:embed="rId2" name="laser.wav"/>
          </p:stSnd>
        </p:sndAc>
      </p:transition>
    </mc:Choice>
    <mc:Fallback xmlns="">
      <p:transition spd="slow">
        <p:fade/>
        <p:sndAc>
          <p:stSnd>
            <p:snd r:embed="rId4" name="laser.wav"/>
          </p:stSnd>
        </p:sndAc>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thenian democracy - Wikipedia"/>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60913" y="1479788"/>
            <a:ext cx="4513262" cy="3596799"/>
          </a:xfrm>
        </p:spPr>
      </p:pic>
      <p:sp>
        <p:nvSpPr>
          <p:cNvPr id="4" name="Text Placeholder 3"/>
          <p:cNvSpPr>
            <a:spLocks noGrp="1"/>
          </p:cNvSpPr>
          <p:nvPr>
            <p:ph type="body" sz="half" idx="2"/>
          </p:nvPr>
        </p:nvSpPr>
        <p:spPr>
          <a:xfrm>
            <a:off x="677334" y="514924"/>
            <a:ext cx="3854528" cy="5526437"/>
          </a:xfrm>
        </p:spPr>
        <p:txBody>
          <a:bodyPr>
            <a:normAutofit/>
          </a:bodyPr>
          <a:lstStyle/>
          <a:p>
            <a:r>
              <a:rPr lang="en-GB" sz="5400" dirty="0" smtClean="0">
                <a:solidFill>
                  <a:schemeClr val="accent2">
                    <a:lumMod val="60000"/>
                    <a:lumOff val="40000"/>
                  </a:schemeClr>
                </a:solidFill>
              </a:rPr>
              <a:t>Fun Facts!</a:t>
            </a:r>
          </a:p>
          <a:p>
            <a:pPr marL="285750" indent="-285750">
              <a:buFont typeface="Arial" panose="020B0604020202020204" pitchFamily="34" charset="0"/>
              <a:buChar char="•"/>
            </a:pPr>
            <a:r>
              <a:rPr lang="en-GB" sz="2000" dirty="0"/>
              <a:t>Democracy translates in ancient Greek to </a:t>
            </a:r>
            <a:r>
              <a:rPr lang="en-GB" sz="2000" dirty="0" err="1"/>
              <a:t>dēmakratia</a:t>
            </a:r>
            <a:r>
              <a:rPr lang="en-GB" sz="2000" dirty="0"/>
              <a:t>. </a:t>
            </a:r>
          </a:p>
          <a:p>
            <a:pPr marL="285750" indent="-285750">
              <a:buFont typeface="Arial" panose="020B0604020202020204" pitchFamily="34" charset="0"/>
              <a:buChar char="•"/>
            </a:pPr>
            <a:r>
              <a:rPr lang="en-GB" sz="2000" dirty="0"/>
              <a:t>Athens began to use democracy around 500 BC. </a:t>
            </a:r>
          </a:p>
          <a:p>
            <a:pPr marL="285750" indent="-285750">
              <a:buFont typeface="Arial" panose="020B0604020202020204" pitchFamily="34" charset="0"/>
              <a:buChar char="•"/>
            </a:pPr>
            <a:r>
              <a:rPr lang="en-GB" sz="2000" dirty="0"/>
              <a:t>In ancient Greece you had to be male and over 20 to vote.</a:t>
            </a:r>
          </a:p>
          <a:p>
            <a:pPr marL="285750" indent="-285750">
              <a:buFont typeface="Arial" panose="020B0604020202020204" pitchFamily="34" charset="0"/>
              <a:buChar char="•"/>
            </a:pPr>
            <a:r>
              <a:rPr lang="en-GB" sz="2000" dirty="0"/>
              <a:t>Democracy began about 3,000 years </a:t>
            </a:r>
            <a:r>
              <a:rPr lang="en-GB" sz="2000" dirty="0" smtClean="0"/>
              <a:t>ago</a:t>
            </a:r>
          </a:p>
          <a:p>
            <a:endParaRPr lang="en-GB" sz="2000" dirty="0"/>
          </a:p>
          <a:p>
            <a:endParaRPr lang="en-GB" sz="2000" dirty="0">
              <a:solidFill>
                <a:schemeClr val="accent2">
                  <a:lumMod val="60000"/>
                  <a:lumOff val="40000"/>
                </a:schemeClr>
              </a:solidFill>
            </a:endParaRPr>
          </a:p>
        </p:txBody>
      </p:sp>
    </p:spTree>
    <p:extLst>
      <p:ext uri="{BB962C8B-B14F-4D97-AF65-F5344CB8AC3E}">
        <p14:creationId xmlns:p14="http://schemas.microsoft.com/office/powerpoint/2010/main" val="1970233126"/>
      </p:ext>
    </p:extLst>
  </p:cSld>
  <p:clrMapOvr>
    <a:masterClrMapping/>
  </p:clrMapOvr>
  <mc:AlternateContent xmlns:mc="http://schemas.openxmlformats.org/markup-compatibility/2006" xmlns:p14="http://schemas.microsoft.com/office/powerpoint/2010/main">
    <mc:Choice Requires="p14">
      <p:transition spd="slow" p14:dur="4000">
        <p14:vortex dir="r"/>
        <p:sndAc>
          <p:stSnd>
            <p:snd r:embed="rId2" name="wind.wav"/>
          </p:stSnd>
        </p:sndAc>
      </p:transition>
    </mc:Choice>
    <mc:Fallback xmlns="">
      <p:transition spd="slow">
        <p:fade/>
        <p:sndAc>
          <p:stSnd>
            <p:snd r:embed="rId4" name="wind.wav"/>
          </p:stSnd>
        </p:sndAc>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ncient Greece - Wikipedia"/>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10837"/>
            <a:ext cx="12192000" cy="6747163"/>
          </a:xfrm>
        </p:spPr>
      </p:pic>
      <p:sp>
        <p:nvSpPr>
          <p:cNvPr id="9" name="TextBox 8"/>
          <p:cNvSpPr txBox="1"/>
          <p:nvPr/>
        </p:nvSpPr>
        <p:spPr>
          <a:xfrm>
            <a:off x="3671454" y="443345"/>
            <a:ext cx="3699164" cy="1107996"/>
          </a:xfrm>
          <a:prstGeom prst="rect">
            <a:avLst/>
          </a:prstGeom>
          <a:noFill/>
        </p:spPr>
        <p:txBody>
          <a:bodyPr wrap="square" rtlCol="0">
            <a:spAutoFit/>
          </a:bodyPr>
          <a:lstStyle/>
          <a:p>
            <a:r>
              <a:rPr lang="en-GB" sz="6600" dirty="0" smtClean="0"/>
              <a:t>THE END</a:t>
            </a:r>
            <a:endParaRPr lang="en-GB" sz="6600" dirty="0"/>
          </a:p>
        </p:txBody>
      </p:sp>
      <p:pic>
        <p:nvPicPr>
          <p:cNvPr id="12" name="Picture 11" descr="File:Emoji u1f44f 1f3fd.svg - Wikimedia Common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909" y="1551341"/>
            <a:ext cx="5832764" cy="5043054"/>
          </a:xfrm>
          <a:prstGeom prst="rect">
            <a:avLst/>
          </a:prstGeom>
        </p:spPr>
      </p:pic>
    </p:spTree>
    <p:extLst>
      <p:ext uri="{BB962C8B-B14F-4D97-AF65-F5344CB8AC3E}">
        <p14:creationId xmlns:p14="http://schemas.microsoft.com/office/powerpoint/2010/main" val="2140065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sndAc>
          <p:stSnd>
            <p:snd r:embed="rId2" name="applause.wav"/>
          </p:stSnd>
        </p:sndAc>
      </p:transition>
    </mc:Choice>
    <mc:Fallback xmlns="">
      <p:transition spd="slow">
        <p:fade/>
        <p:sndAc>
          <p:stSnd>
            <p:snd r:embed="rId5" name="applause.wav"/>
          </p:stSnd>
        </p:sndAc>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116</TotalTime>
  <Words>327</Words>
  <Application>Microsoft Office PowerPoint</Application>
  <PresentationFormat>Widescreen</PresentationFormat>
  <Paragraphs>17</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Monday 22nd November  LO: How did the ancient Greeks influence life today?</vt:lpstr>
      <vt:lpstr>Democracy</vt:lpstr>
      <vt:lpstr>punishment</vt:lpstr>
      <vt:lpstr>Ekklesia</vt:lpstr>
      <vt:lpstr>THE BOULE</vt:lpstr>
      <vt:lpstr>The Dikasteria</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November  LO: How did the ancient Greeks influence life today?</dc:title>
  <dc:creator>Jimmy Allen</dc:creator>
  <cp:lastModifiedBy>Violeta Terziyska</cp:lastModifiedBy>
  <cp:revision>21</cp:revision>
  <dcterms:created xsi:type="dcterms:W3CDTF">2021-11-22T13:15:40Z</dcterms:created>
  <dcterms:modified xsi:type="dcterms:W3CDTF">2021-11-29T14:41:25Z</dcterms:modified>
</cp:coreProperties>
</file>