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2"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60" d="100"/>
          <a:sy n="60" d="100"/>
        </p:scale>
        <p:origin x="1140"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dirty="0"/>
              <a:t>10/7/2019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dirty="0"/>
              <a:t>10/7/2019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dirty="0"/>
              <a:t>10/7/2019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dirty="0"/>
              <a:t>10/7/2019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dirty="0"/>
              <a:t>10/7/2019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dirty="0"/>
              <a:t>10/7/2019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dirty="0"/>
              <a:t>10/7/2019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dirty="0"/>
              <a:t>10/7/2019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dirty="0"/>
              <a:t>10/7/2019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dirty="0"/>
              <a:t>10/7/2019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dirty="0"/>
              <a:t>10/7/2019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dirty="0"/>
              <a:t>10/7/2019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dirty="0"/>
              <a:t>10/7/2019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dirty="0"/>
              <a:t>10/7/2019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dirty="0"/>
              <a:t>10/7/2019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dirty="0"/>
              <a:t>10/7/2019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dirty="0"/>
              <a:t>10/7/2019</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dirty="0"/>
              <a:t>10/7/2019</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6600" dirty="0" smtClean="0">
                <a:solidFill>
                  <a:schemeClr val="accent1">
                    <a:lumMod val="20000"/>
                    <a:lumOff val="80000"/>
                  </a:schemeClr>
                </a:solidFill>
                <a:latin typeface="Blackadder ITC" panose="04020505051007020D02" pitchFamily="82" charset="0"/>
              </a:rPr>
              <a:t>Ancient Sumer</a:t>
            </a:r>
            <a:endParaRPr lang="en-GB" sz="6600" dirty="0">
              <a:solidFill>
                <a:schemeClr val="accent1">
                  <a:lumMod val="20000"/>
                  <a:lumOff val="80000"/>
                </a:schemeClr>
              </a:solidFill>
              <a:latin typeface="Blackadder ITC" panose="04020505051007020D02" pitchFamily="82" charset="0"/>
            </a:endParaRPr>
          </a:p>
        </p:txBody>
      </p:sp>
      <p:sp>
        <p:nvSpPr>
          <p:cNvPr id="6" name="TextBox 5"/>
          <p:cNvSpPr txBox="1"/>
          <p:nvPr/>
        </p:nvSpPr>
        <p:spPr>
          <a:xfrm>
            <a:off x="509451" y="4767943"/>
            <a:ext cx="6257109" cy="430887"/>
          </a:xfrm>
          <a:prstGeom prst="rect">
            <a:avLst/>
          </a:prstGeom>
          <a:noFill/>
        </p:spPr>
        <p:txBody>
          <a:bodyPr wrap="square" rtlCol="0">
            <a:spAutoFit/>
          </a:bodyPr>
          <a:lstStyle/>
          <a:p>
            <a:r>
              <a:rPr lang="en-GB" sz="2200" dirty="0" smtClean="0"/>
              <a:t>By </a:t>
            </a:r>
            <a:r>
              <a:rPr lang="en-GB" sz="2200" dirty="0" smtClean="0"/>
              <a:t>Violeta</a:t>
            </a:r>
            <a:r>
              <a:rPr lang="en-GB" sz="2200" dirty="0" smtClean="0"/>
              <a:t> and Ruby</a:t>
            </a:r>
            <a:endParaRPr lang="en-GB" sz="2200" dirty="0"/>
          </a:p>
        </p:txBody>
      </p:sp>
    </p:spTree>
    <p:extLst>
      <p:ext uri="{BB962C8B-B14F-4D97-AF65-F5344CB8AC3E}">
        <p14:creationId xmlns:p14="http://schemas.microsoft.com/office/powerpoint/2010/main" val="3611593602"/>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dirty="0" smtClean="0">
                <a:latin typeface="Blackadder ITC" panose="04020505051007020D02" pitchFamily="82" charset="0"/>
              </a:rPr>
              <a:t>Pottery</a:t>
            </a:r>
            <a:endParaRPr lang="en-GB" sz="6600" dirty="0">
              <a:latin typeface="Blackadder ITC" panose="04020505051007020D02" pitchFamily="82" charset="0"/>
            </a:endParaRPr>
          </a:p>
        </p:txBody>
      </p:sp>
      <p:sp>
        <p:nvSpPr>
          <p:cNvPr id="3" name="Content Placeholder 2"/>
          <p:cNvSpPr>
            <a:spLocks noGrp="1"/>
          </p:cNvSpPr>
          <p:nvPr>
            <p:ph idx="1"/>
          </p:nvPr>
        </p:nvSpPr>
        <p:spPr/>
        <p:txBody>
          <a:bodyPr/>
          <a:lstStyle/>
          <a:p>
            <a:pPr marL="0" indent="0">
              <a:buNone/>
            </a:pPr>
            <a:r>
              <a:rPr lang="en-GB" dirty="0" smtClean="0">
                <a:latin typeface="Arial Rounded MT Bold" panose="020F0704030504030204" pitchFamily="34" charset="0"/>
              </a:rPr>
              <a:t>The Ancient Sumer's loved there pottery very much. They decorated the pottery with red and black limestone, shells, lapis lazuli, gold and clay. They made bowls, vases and pots. They made a lot of pots with a spout for holding oil, water or wine.</a:t>
            </a:r>
          </a:p>
          <a:p>
            <a:pPr marL="0" indent="0">
              <a:buNone/>
            </a:pPr>
            <a:endParaRPr lang="en-GB" dirty="0">
              <a:latin typeface="Arial Rounded MT Bold" panose="020F0704030504030204" pitchFamily="34" charset="0"/>
            </a:endParaRPr>
          </a:p>
          <a:p>
            <a:pPr marL="0" indent="0">
              <a:buNone/>
            </a:pPr>
            <a:endParaRPr lang="en-GB" dirty="0">
              <a:latin typeface="Arial Rounded MT Bold" panose="020F0704030504030204" pitchFamily="34" charset="0"/>
            </a:endParaRPr>
          </a:p>
        </p:txBody>
      </p:sp>
      <p:pic>
        <p:nvPicPr>
          <p:cNvPr id="4" name="Picture 3"/>
          <p:cNvPicPr>
            <a:picLocks noChangeAspect="1"/>
          </p:cNvPicPr>
          <p:nvPr/>
        </p:nvPicPr>
        <p:blipFill>
          <a:blip r:embed="rId2"/>
          <a:stretch>
            <a:fillRect/>
          </a:stretch>
        </p:blipFill>
        <p:spPr>
          <a:xfrm>
            <a:off x="9274629" y="3678238"/>
            <a:ext cx="2495006" cy="2616966"/>
          </a:xfrm>
          <a:prstGeom prst="rect">
            <a:avLst/>
          </a:prstGeom>
        </p:spPr>
      </p:pic>
      <p:sp>
        <p:nvSpPr>
          <p:cNvPr id="6" name="TextBox 5"/>
          <p:cNvSpPr txBox="1"/>
          <p:nvPr/>
        </p:nvSpPr>
        <p:spPr>
          <a:xfrm>
            <a:off x="9274629" y="6438896"/>
            <a:ext cx="2495006" cy="369332"/>
          </a:xfrm>
          <a:prstGeom prst="rect">
            <a:avLst/>
          </a:prstGeom>
          <a:noFill/>
        </p:spPr>
        <p:txBody>
          <a:bodyPr wrap="square" rtlCol="0">
            <a:spAutoFit/>
          </a:bodyPr>
          <a:lstStyle/>
          <a:p>
            <a:r>
              <a:rPr lang="en-GB" dirty="0" smtClean="0"/>
              <a:t>A Sumerian Pot!</a:t>
            </a:r>
            <a:endParaRPr lang="en-GB" dirty="0"/>
          </a:p>
        </p:txBody>
      </p:sp>
    </p:spTree>
    <p:extLst>
      <p:ext uri="{BB962C8B-B14F-4D97-AF65-F5344CB8AC3E}">
        <p14:creationId xmlns:p14="http://schemas.microsoft.com/office/powerpoint/2010/main" val="38760329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300" dirty="0" smtClean="0">
                <a:latin typeface="Blackadder ITC" panose="04020505051007020D02" pitchFamily="82" charset="0"/>
              </a:rPr>
              <a:t>Music</a:t>
            </a:r>
            <a:endParaRPr lang="en-GB" sz="6300" dirty="0">
              <a:latin typeface="Blackadder ITC" panose="04020505051007020D02" pitchFamily="82" charset="0"/>
            </a:endParaRPr>
          </a:p>
        </p:txBody>
      </p:sp>
      <p:sp>
        <p:nvSpPr>
          <p:cNvPr id="3" name="Content Placeholder 2"/>
          <p:cNvSpPr>
            <a:spLocks noGrp="1"/>
          </p:cNvSpPr>
          <p:nvPr>
            <p:ph idx="1"/>
          </p:nvPr>
        </p:nvSpPr>
        <p:spPr/>
        <p:txBody>
          <a:bodyPr/>
          <a:lstStyle/>
          <a:p>
            <a:r>
              <a:rPr lang="en-GB" dirty="0" smtClean="0">
                <a:latin typeface="Arial Rounded MT Bold" panose="020F0704030504030204" pitchFamily="34" charset="0"/>
              </a:rPr>
              <a:t>The Sumerians enjoyed playing music and listening to music. They played the following instruments: Flutes, drums  harps, etc.. They made many of the instruments they played from animal bodies, bone and wood.</a:t>
            </a:r>
          </a:p>
          <a:p>
            <a:endParaRPr lang="en-GB" dirty="0"/>
          </a:p>
        </p:txBody>
      </p:sp>
      <p:pic>
        <p:nvPicPr>
          <p:cNvPr id="4" name="Picture 3"/>
          <p:cNvPicPr>
            <a:picLocks noChangeAspect="1"/>
          </p:cNvPicPr>
          <p:nvPr/>
        </p:nvPicPr>
        <p:blipFill>
          <a:blip r:embed="rId2"/>
          <a:stretch>
            <a:fillRect/>
          </a:stretch>
        </p:blipFill>
        <p:spPr>
          <a:xfrm>
            <a:off x="5630944" y="3470326"/>
            <a:ext cx="1920530" cy="3086136"/>
          </a:xfrm>
          <a:prstGeom prst="rect">
            <a:avLst/>
          </a:prstGeom>
        </p:spPr>
      </p:pic>
      <p:sp>
        <p:nvSpPr>
          <p:cNvPr id="5" name="TextBox 4"/>
          <p:cNvSpPr txBox="1"/>
          <p:nvPr/>
        </p:nvSpPr>
        <p:spPr>
          <a:xfrm>
            <a:off x="7551474" y="5012301"/>
            <a:ext cx="2899954" cy="369332"/>
          </a:xfrm>
          <a:prstGeom prst="rect">
            <a:avLst/>
          </a:prstGeom>
          <a:noFill/>
        </p:spPr>
        <p:txBody>
          <a:bodyPr wrap="square" rtlCol="0">
            <a:spAutoFit/>
          </a:bodyPr>
          <a:lstStyle/>
          <a:p>
            <a:r>
              <a:rPr lang="en-GB" dirty="0" smtClean="0"/>
              <a:t>This a Sumer harp.</a:t>
            </a:r>
          </a:p>
        </p:txBody>
      </p:sp>
    </p:spTree>
    <p:extLst>
      <p:ext uri="{BB962C8B-B14F-4D97-AF65-F5344CB8AC3E}">
        <p14:creationId xmlns:p14="http://schemas.microsoft.com/office/powerpoint/2010/main" val="4348920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smtClean="0">
                <a:latin typeface="Blackadder ITC" panose="04020505051007020D02" pitchFamily="82" charset="0"/>
              </a:rPr>
              <a:t>Writing</a:t>
            </a:r>
            <a:endParaRPr lang="en-GB" sz="6000" dirty="0">
              <a:latin typeface="Blackadder ITC" panose="04020505051007020D02" pitchFamily="82" charset="0"/>
            </a:endParaRPr>
          </a:p>
        </p:txBody>
      </p:sp>
      <p:sp>
        <p:nvSpPr>
          <p:cNvPr id="3" name="Content Placeholder 2"/>
          <p:cNvSpPr>
            <a:spLocks noGrp="1"/>
          </p:cNvSpPr>
          <p:nvPr>
            <p:ph idx="1"/>
          </p:nvPr>
        </p:nvSpPr>
        <p:spPr/>
        <p:txBody>
          <a:bodyPr/>
          <a:lstStyle/>
          <a:p>
            <a:r>
              <a:rPr lang="en-GB" sz="2800" dirty="0" smtClean="0"/>
              <a:t>The Ancient Sumerians wrote on large clay tablets (Big clay boards) in pictures similar to the Ancient Egyptians hieroglyphics</a:t>
            </a:r>
            <a:r>
              <a:rPr lang="en-GB" dirty="0" smtClean="0"/>
              <a:t>. </a:t>
            </a:r>
            <a:endParaRPr lang="en-GB" dirty="0"/>
          </a:p>
        </p:txBody>
      </p:sp>
      <p:pic>
        <p:nvPicPr>
          <p:cNvPr id="4" name="Picture 3"/>
          <p:cNvPicPr>
            <a:picLocks noChangeAspect="1"/>
          </p:cNvPicPr>
          <p:nvPr/>
        </p:nvPicPr>
        <p:blipFill>
          <a:blip r:embed="rId2"/>
          <a:stretch>
            <a:fillRect/>
          </a:stretch>
        </p:blipFill>
        <p:spPr>
          <a:xfrm>
            <a:off x="8386356" y="3476663"/>
            <a:ext cx="3374570" cy="2459526"/>
          </a:xfrm>
          <a:prstGeom prst="rect">
            <a:avLst/>
          </a:prstGeom>
        </p:spPr>
      </p:pic>
      <p:sp>
        <p:nvSpPr>
          <p:cNvPr id="5" name="TextBox 4"/>
          <p:cNvSpPr txBox="1"/>
          <p:nvPr/>
        </p:nvSpPr>
        <p:spPr>
          <a:xfrm>
            <a:off x="8386356" y="6115730"/>
            <a:ext cx="2024742" cy="646331"/>
          </a:xfrm>
          <a:prstGeom prst="rect">
            <a:avLst/>
          </a:prstGeom>
          <a:noFill/>
        </p:spPr>
        <p:txBody>
          <a:bodyPr wrap="square" rtlCol="0">
            <a:spAutoFit/>
          </a:bodyPr>
          <a:lstStyle/>
          <a:p>
            <a:r>
              <a:rPr lang="en-GB" dirty="0" smtClean="0"/>
              <a:t>Ancient Sumerian tablet!</a:t>
            </a:r>
            <a:endParaRPr lang="en-GB" dirty="0"/>
          </a:p>
        </p:txBody>
      </p:sp>
    </p:spTree>
    <p:extLst>
      <p:ext uri="{BB962C8B-B14F-4D97-AF65-F5344CB8AC3E}">
        <p14:creationId xmlns:p14="http://schemas.microsoft.com/office/powerpoint/2010/main" val="24676562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smtClean="0">
                <a:latin typeface="Blackadder ITC" panose="04020505051007020D02" pitchFamily="82" charset="0"/>
              </a:rPr>
              <a:t>Temples</a:t>
            </a:r>
            <a:endParaRPr lang="en-GB" sz="6000" dirty="0">
              <a:latin typeface="Blackadder ITC" panose="04020505051007020D02" pitchFamily="82" charset="0"/>
            </a:endParaRPr>
          </a:p>
        </p:txBody>
      </p:sp>
      <p:sp>
        <p:nvSpPr>
          <p:cNvPr id="3" name="Content Placeholder 2"/>
          <p:cNvSpPr>
            <a:spLocks noGrp="1"/>
          </p:cNvSpPr>
          <p:nvPr>
            <p:ph idx="1"/>
          </p:nvPr>
        </p:nvSpPr>
        <p:spPr/>
        <p:txBody>
          <a:bodyPr>
            <a:normAutofit/>
          </a:bodyPr>
          <a:lstStyle/>
          <a:p>
            <a:r>
              <a:rPr lang="en-GB" sz="2800" dirty="0" smtClean="0">
                <a:latin typeface="Arial Rounded MT Bold" panose="020F0704030504030204" pitchFamily="34" charset="0"/>
              </a:rPr>
              <a:t>The </a:t>
            </a:r>
            <a:r>
              <a:rPr lang="en-GB" sz="2800" dirty="0" err="1" smtClean="0">
                <a:latin typeface="Arial Rounded MT Bold" panose="020F0704030504030204" pitchFamily="34" charset="0"/>
              </a:rPr>
              <a:t>Sumers</a:t>
            </a:r>
            <a:r>
              <a:rPr lang="en-GB" sz="2800" dirty="0" smtClean="0">
                <a:latin typeface="Arial Rounded MT Bold" panose="020F0704030504030204" pitchFamily="34" charset="0"/>
              </a:rPr>
              <a:t> had large temples to worship there gods. They are pyramid shaped sometimes with a long hallway to the central room of the temple.</a:t>
            </a:r>
            <a:endParaRPr lang="en-GB" sz="2800" dirty="0">
              <a:latin typeface="Arial Rounded MT Bold" panose="020F0704030504030204" pitchFamily="34" charset="0"/>
            </a:endParaRPr>
          </a:p>
        </p:txBody>
      </p:sp>
      <p:pic>
        <p:nvPicPr>
          <p:cNvPr id="4" name="Picture 3"/>
          <p:cNvPicPr>
            <a:picLocks noChangeAspect="1"/>
          </p:cNvPicPr>
          <p:nvPr/>
        </p:nvPicPr>
        <p:blipFill>
          <a:blip r:embed="rId2"/>
          <a:stretch>
            <a:fillRect/>
          </a:stretch>
        </p:blipFill>
        <p:spPr>
          <a:xfrm>
            <a:off x="6996249" y="4136531"/>
            <a:ext cx="4495800" cy="2114550"/>
          </a:xfrm>
          <a:prstGeom prst="rect">
            <a:avLst/>
          </a:prstGeom>
        </p:spPr>
      </p:pic>
      <p:sp>
        <p:nvSpPr>
          <p:cNvPr id="5" name="TextBox 4"/>
          <p:cNvSpPr txBox="1"/>
          <p:nvPr/>
        </p:nvSpPr>
        <p:spPr>
          <a:xfrm>
            <a:off x="4454434" y="4715691"/>
            <a:ext cx="1920240" cy="369332"/>
          </a:xfrm>
          <a:prstGeom prst="rect">
            <a:avLst/>
          </a:prstGeom>
          <a:noFill/>
        </p:spPr>
        <p:txBody>
          <a:bodyPr wrap="square" rtlCol="0">
            <a:spAutoFit/>
          </a:bodyPr>
          <a:lstStyle/>
          <a:p>
            <a:r>
              <a:rPr lang="en-GB" dirty="0" smtClean="0"/>
              <a:t>A Sumer Temple!</a:t>
            </a:r>
            <a:endParaRPr lang="en-GB" dirty="0"/>
          </a:p>
        </p:txBody>
      </p:sp>
    </p:spTree>
    <p:extLst>
      <p:ext uri="{BB962C8B-B14F-4D97-AF65-F5344CB8AC3E}">
        <p14:creationId xmlns:p14="http://schemas.microsoft.com/office/powerpoint/2010/main" val="823209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80084" y="1010652"/>
            <a:ext cx="6208295" cy="1754326"/>
          </a:xfrm>
          <a:prstGeom prst="rect">
            <a:avLst/>
          </a:prstGeom>
          <a:noFill/>
        </p:spPr>
        <p:txBody>
          <a:bodyPr wrap="square" rtlCol="0">
            <a:spAutoFit/>
          </a:bodyPr>
          <a:lstStyle/>
          <a:p>
            <a:r>
              <a:rPr lang="en-GB" sz="5400" dirty="0" smtClean="0">
                <a:latin typeface="Algerian" panose="04020705040A02060702" pitchFamily="82" charset="0"/>
              </a:rPr>
              <a:t>Thank you for reading!</a:t>
            </a:r>
            <a:endParaRPr lang="en-GB" sz="5400" dirty="0">
              <a:latin typeface="Algerian" panose="04020705040A02060702" pitchFamily="82" charset="0"/>
            </a:endParaRPr>
          </a:p>
        </p:txBody>
      </p:sp>
      <p:pic>
        <p:nvPicPr>
          <p:cNvPr id="3" name="Picture 2"/>
          <p:cNvPicPr>
            <a:picLocks noChangeAspect="1"/>
          </p:cNvPicPr>
          <p:nvPr/>
        </p:nvPicPr>
        <p:blipFill>
          <a:blip r:embed="rId2"/>
          <a:stretch>
            <a:fillRect/>
          </a:stretch>
        </p:blipFill>
        <p:spPr>
          <a:xfrm>
            <a:off x="6852486" y="2301289"/>
            <a:ext cx="4133850" cy="4276725"/>
          </a:xfrm>
          <a:prstGeom prst="rect">
            <a:avLst/>
          </a:prstGeom>
        </p:spPr>
      </p:pic>
    </p:spTree>
    <p:extLst>
      <p:ext uri="{BB962C8B-B14F-4D97-AF65-F5344CB8AC3E}">
        <p14:creationId xmlns:p14="http://schemas.microsoft.com/office/powerpoint/2010/main" val="2731118282"/>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emplate>TM04033917[[fn=Berlin]]</Template>
  <TotalTime>52</TotalTime>
  <Words>173</Words>
  <Application>Microsoft Office PowerPoint</Application>
  <PresentationFormat>Widescreen</PresentationFormat>
  <Paragraphs>15</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Algerian</vt:lpstr>
      <vt:lpstr>Arial</vt:lpstr>
      <vt:lpstr>Arial Rounded MT Bold</vt:lpstr>
      <vt:lpstr>Blackadder ITC</vt:lpstr>
      <vt:lpstr>Trebuchet MS</vt:lpstr>
      <vt:lpstr>Berlin</vt:lpstr>
      <vt:lpstr>Ancient Sumer</vt:lpstr>
      <vt:lpstr>Pottery</vt:lpstr>
      <vt:lpstr>Music</vt:lpstr>
      <vt:lpstr>Writing</vt:lpstr>
      <vt:lpstr>Temples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Ancient Sumer</dc:title>
  <dc:creator>Class 3</dc:creator>
  <cp:lastModifiedBy>Class 3</cp:lastModifiedBy>
  <cp:revision>6</cp:revision>
  <dcterms:created xsi:type="dcterms:W3CDTF">2019-10-07T13:03:34Z</dcterms:created>
  <dcterms:modified xsi:type="dcterms:W3CDTF">2019-10-07T13:56:16Z</dcterms:modified>
</cp:coreProperties>
</file>